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65" r:id="rId4"/>
    <p:sldId id="267" r:id="rId5"/>
    <p:sldId id="279" r:id="rId6"/>
    <p:sldId id="283" r:id="rId7"/>
    <p:sldId id="286" r:id="rId8"/>
    <p:sldId id="293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2BD"/>
    <a:srgbClr val="3651BD"/>
    <a:srgbClr val="FF9A13"/>
    <a:srgbClr val="D60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30" autoAdjust="0"/>
  </p:normalViewPr>
  <p:slideViewPr>
    <p:cSldViewPr snapToGrid="0" snapToObjects="1">
      <p:cViewPr>
        <p:scale>
          <a:sx n="75" d="100"/>
          <a:sy n="75" d="100"/>
        </p:scale>
        <p:origin x="-1744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71F8D-6B2F-FD49-B254-C3212F75334F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9314-64FE-5946-84C8-97C03B42172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31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</a:t>
            </a:r>
            <a:r>
              <a:rPr lang="es-ES" baseline="0" dirty="0" smtClean="0"/>
              <a:t> cita está en ingles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A9314-64FE-5946-84C8-97C03B42172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26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09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26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9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10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72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45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0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2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3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20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2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CD6A-11F9-5143-81D3-181B78C23CDA}" type="datetimeFigureOut">
              <a:rPr lang="es-ES" smtClean="0"/>
              <a:t>06-03-14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DA03D-E372-1A41-89C3-79EE5FC15D7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0"/>
            <a:ext cx="2641600" cy="68694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MAPA DE CHILEOK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218" y="0"/>
            <a:ext cx="5353023" cy="6869426"/>
          </a:xfrm>
          <a:prstGeom prst="rect">
            <a:avLst/>
          </a:prstGeom>
        </p:spPr>
      </p:pic>
      <p:pic>
        <p:nvPicPr>
          <p:cNvPr id="5" name="Imagen 4" descr="MAPA DE CHILEO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45" y="167467"/>
            <a:ext cx="1150231" cy="6628127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V="1">
            <a:off x="1353125" y="0"/>
            <a:ext cx="6120286" cy="268594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165769" y="4143429"/>
            <a:ext cx="4892066" cy="271457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Agrupar 12"/>
          <p:cNvGrpSpPr/>
          <p:nvPr/>
        </p:nvGrpSpPr>
        <p:grpSpPr>
          <a:xfrm>
            <a:off x="2664701" y="1915555"/>
            <a:ext cx="5058976" cy="4281633"/>
            <a:chOff x="2664701" y="1915555"/>
            <a:chExt cx="5058976" cy="4281633"/>
          </a:xfrm>
        </p:grpSpPr>
        <p:grpSp>
          <p:nvGrpSpPr>
            <p:cNvPr id="17" name="Agrupar 16"/>
            <p:cNvGrpSpPr/>
            <p:nvPr/>
          </p:nvGrpSpPr>
          <p:grpSpPr>
            <a:xfrm>
              <a:off x="5308412" y="1915555"/>
              <a:ext cx="2415265" cy="2415265"/>
              <a:chOff x="5308412" y="1915555"/>
              <a:chExt cx="2415265" cy="2415265"/>
            </a:xfrm>
          </p:grpSpPr>
          <p:sp>
            <p:nvSpPr>
              <p:cNvPr id="7" name="Anillo 6"/>
              <p:cNvSpPr/>
              <p:nvPr/>
            </p:nvSpPr>
            <p:spPr>
              <a:xfrm>
                <a:off x="5308412" y="1915555"/>
                <a:ext cx="2415265" cy="2415265"/>
              </a:xfrm>
              <a:prstGeom prst="donut">
                <a:avLst>
                  <a:gd name="adj" fmla="val 13470"/>
                </a:avLst>
              </a:prstGeom>
              <a:solidFill>
                <a:srgbClr val="FF66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Anillo 7"/>
              <p:cNvSpPr/>
              <p:nvPr/>
            </p:nvSpPr>
            <p:spPr>
              <a:xfrm>
                <a:off x="5897976" y="2505202"/>
                <a:ext cx="1242624" cy="1242624"/>
              </a:xfrm>
              <a:prstGeom prst="donut">
                <a:avLst>
                  <a:gd name="adj" fmla="val 20962"/>
                </a:avLst>
              </a:prstGeom>
              <a:solidFill>
                <a:srgbClr val="FF66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2874794" y="5366191"/>
              <a:ext cx="2581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rgbClr val="D6070B"/>
                  </a:solidFill>
                  <a:latin typeface="Arial Black"/>
                  <a:cs typeface="Arial Black"/>
                </a:rPr>
                <a:t>EARTHQUAKE</a:t>
              </a:r>
            </a:p>
            <a:p>
              <a:r>
                <a:rPr lang="es-ES" sz="2400" dirty="0" smtClean="0">
                  <a:solidFill>
                    <a:srgbClr val="D6070B"/>
                  </a:solidFill>
                  <a:latin typeface="Arial Black"/>
                  <a:cs typeface="Arial Black"/>
                </a:rPr>
                <a:t>TSUNAMI</a:t>
              </a:r>
              <a:endParaRPr lang="es-ES" sz="2400" dirty="0">
                <a:solidFill>
                  <a:srgbClr val="D6070B"/>
                </a:solidFill>
                <a:latin typeface="Arial Black"/>
                <a:cs typeface="Arial Black"/>
              </a:endParaRPr>
            </a:p>
          </p:txBody>
        </p:sp>
        <p:grpSp>
          <p:nvGrpSpPr>
            <p:cNvPr id="9" name="Agrupar 8"/>
            <p:cNvGrpSpPr/>
            <p:nvPr/>
          </p:nvGrpSpPr>
          <p:grpSpPr>
            <a:xfrm>
              <a:off x="2664701" y="2187975"/>
              <a:ext cx="2558840" cy="2027003"/>
              <a:chOff x="2664701" y="2187975"/>
              <a:chExt cx="2558840" cy="2027003"/>
            </a:xfrm>
          </p:grpSpPr>
          <p:sp>
            <p:nvSpPr>
              <p:cNvPr id="10" name="CuadroTexto 9"/>
              <p:cNvSpPr txBox="1"/>
              <p:nvPr/>
            </p:nvSpPr>
            <p:spPr>
              <a:xfrm>
                <a:off x="2664701" y="2187975"/>
                <a:ext cx="2527668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1500" spc="-300" dirty="0" smtClean="0">
                    <a:latin typeface="Arial Black"/>
                    <a:cs typeface="Arial Black"/>
                  </a:rPr>
                  <a:t>8.8</a:t>
                </a:r>
                <a:endParaRPr lang="es-ES" sz="11500" spc="-300" dirty="0">
                  <a:latin typeface="Arial Black"/>
                  <a:cs typeface="Arial Black"/>
                </a:endParaRPr>
              </a:p>
            </p:txBody>
          </p:sp>
          <p:sp>
            <p:nvSpPr>
              <p:cNvPr id="2" name="CuadroTexto 1"/>
              <p:cNvSpPr txBox="1"/>
              <p:nvPr/>
            </p:nvSpPr>
            <p:spPr>
              <a:xfrm>
                <a:off x="4063999" y="3753313"/>
                <a:ext cx="11595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400" dirty="0" smtClean="0">
                    <a:latin typeface="Arial"/>
                    <a:cs typeface="Arial"/>
                  </a:rPr>
                  <a:t>Richter</a:t>
                </a:r>
                <a:endParaRPr lang="es-ES" sz="2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1" name="Agrupar 10"/>
          <p:cNvGrpSpPr/>
          <p:nvPr/>
        </p:nvGrpSpPr>
        <p:grpSpPr>
          <a:xfrm>
            <a:off x="3003951" y="127500"/>
            <a:ext cx="2894025" cy="2060475"/>
            <a:chOff x="3003951" y="127500"/>
            <a:chExt cx="2894025" cy="2060475"/>
          </a:xfrm>
        </p:grpSpPr>
        <p:sp>
          <p:nvSpPr>
            <p:cNvPr id="15" name="CuadroTexto 14"/>
            <p:cNvSpPr txBox="1"/>
            <p:nvPr/>
          </p:nvSpPr>
          <p:spPr>
            <a:xfrm>
              <a:off x="3115214" y="995757"/>
              <a:ext cx="278276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spc="300" dirty="0" smtClean="0">
                  <a:solidFill>
                    <a:srgbClr val="D6070B"/>
                  </a:solidFill>
                  <a:latin typeface="Arial Black"/>
                  <a:cs typeface="Arial Black"/>
                </a:rPr>
                <a:t>27/F/2010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115214" y="1541644"/>
              <a:ext cx="25083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3600" b="1" spc="600" dirty="0">
                  <a:solidFill>
                    <a:srgbClr val="D6070B"/>
                  </a:solidFill>
                  <a:latin typeface="Arial Black"/>
                  <a:cs typeface="Arial Black"/>
                </a:rPr>
                <a:t>3:34:17 </a:t>
              </a:r>
              <a:endParaRPr lang="es-ES" sz="3600" spc="600" dirty="0">
                <a:solidFill>
                  <a:srgbClr val="D6070B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3003951" y="127500"/>
              <a:ext cx="279242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6000" b="1" dirty="0" smtClean="0">
                  <a:solidFill>
                    <a:srgbClr val="D6070B"/>
                  </a:solidFill>
                  <a:latin typeface="Arial Black"/>
                  <a:cs typeface="Arial Black"/>
                </a:rPr>
                <a:t>CHILE</a:t>
              </a: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118532" y="238891"/>
            <a:ext cx="248920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525</a:t>
            </a:r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 DEATHS</a:t>
            </a:r>
          </a:p>
          <a:p>
            <a:endParaRPr lang="es-E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23</a:t>
            </a:r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 MISSING</a:t>
            </a:r>
          </a:p>
          <a:p>
            <a:endParaRPr lang="es-E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2.000.000 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AFFECTED </a:t>
            </a:r>
          </a:p>
          <a:p>
            <a:endParaRPr lang="es-ES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500.000</a:t>
            </a:r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 HOUSES WITH SEVERE DAMAGES</a:t>
            </a:r>
          </a:p>
          <a:p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2</a:t>
            </a:r>
            <a:r>
              <a:rPr lang="es-ES" sz="3200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 STRONGEST EARTHQUAKE IN CHILE´S HISTORY</a:t>
            </a:r>
          </a:p>
          <a:p>
            <a:endParaRPr lang="es-ES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ONE OF </a:t>
            </a:r>
            <a:r>
              <a:rPr lang="es-ES" sz="3200" b="1" dirty="0" smtClean="0">
                <a:solidFill>
                  <a:schemeClr val="bg1"/>
                </a:solidFill>
                <a:latin typeface="Arial Black"/>
                <a:cs typeface="Arial Black"/>
              </a:rPr>
              <a:t>10</a:t>
            </a:r>
            <a:r>
              <a:rPr lang="es-ES" b="1" dirty="0" smtClean="0">
                <a:solidFill>
                  <a:schemeClr val="bg1"/>
                </a:solidFill>
                <a:latin typeface="Arial"/>
                <a:cs typeface="Arial"/>
              </a:rPr>
              <a:t> STRONGEST IN THE WORLD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733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rremoto-y-tsunami-chile-27F-201005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7071"/>
            <a:ext cx="9144000" cy="548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3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elipe 27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442550"/>
          </a:xfrm>
          <a:prstGeom prst="rect">
            <a:avLst/>
          </a:prstGeom>
        </p:spPr>
      </p:pic>
      <p:grpSp>
        <p:nvGrpSpPr>
          <p:cNvPr id="2" name="Agrupar 1"/>
          <p:cNvGrpSpPr/>
          <p:nvPr/>
        </p:nvGrpSpPr>
        <p:grpSpPr>
          <a:xfrm>
            <a:off x="333078" y="5442550"/>
            <a:ext cx="8659998" cy="1098040"/>
            <a:chOff x="333078" y="5442550"/>
            <a:chExt cx="8659998" cy="1098040"/>
          </a:xfrm>
        </p:grpSpPr>
        <p:sp>
          <p:nvSpPr>
            <p:cNvPr id="6" name="CuadroTexto 5"/>
            <p:cNvSpPr txBox="1"/>
            <p:nvPr/>
          </p:nvSpPr>
          <p:spPr>
            <a:xfrm>
              <a:off x="333078" y="5442550"/>
              <a:ext cx="86599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Arial"/>
                  <a:cs typeface="Arial"/>
                </a:rPr>
                <a:t>“</a:t>
              </a:r>
              <a:r>
                <a:rPr lang="es-ES" sz="2000" b="1" dirty="0" err="1" smtClean="0">
                  <a:latin typeface="Arial"/>
                  <a:cs typeface="Arial"/>
                </a:rPr>
                <a:t>This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is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the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greatest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catastrophe</a:t>
              </a:r>
              <a:r>
                <a:rPr lang="es-ES" sz="2000" b="1" dirty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that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this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generation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will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undertake</a:t>
              </a:r>
              <a:r>
                <a:rPr lang="es-ES" sz="2000" b="1" dirty="0" smtClean="0">
                  <a:latin typeface="Arial"/>
                  <a:cs typeface="Arial"/>
                </a:rPr>
                <a:t>, </a:t>
              </a:r>
              <a:r>
                <a:rPr lang="es-ES" sz="2000" b="1" dirty="0" err="1" smtClean="0">
                  <a:latin typeface="Arial"/>
                  <a:cs typeface="Arial"/>
                </a:rPr>
                <a:t>either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we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take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charge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or</a:t>
              </a:r>
              <a:r>
                <a:rPr lang="es-ES" sz="2000" b="1" dirty="0" smtClean="0">
                  <a:latin typeface="Arial"/>
                  <a:cs typeface="Arial"/>
                </a:rPr>
                <a:t> look at </a:t>
              </a:r>
              <a:r>
                <a:rPr lang="es-ES" sz="2000" b="1" dirty="0" err="1" smtClean="0">
                  <a:latin typeface="Arial"/>
                  <a:cs typeface="Arial"/>
                </a:rPr>
                <a:t>the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other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side</a:t>
              </a:r>
              <a:r>
                <a:rPr lang="es-ES" sz="2000" b="1" dirty="0" smtClean="0">
                  <a:latin typeface="Arial"/>
                  <a:cs typeface="Arial"/>
                </a:rPr>
                <a:t> </a:t>
              </a:r>
              <a:r>
                <a:rPr lang="es-ES" sz="2000" b="1" dirty="0" err="1" smtClean="0">
                  <a:latin typeface="Arial"/>
                  <a:cs typeface="Arial"/>
                </a:rPr>
                <a:t>like</a:t>
              </a:r>
              <a:r>
                <a:rPr lang="es-ES" sz="2000" b="1" dirty="0" smtClean="0">
                  <a:latin typeface="Arial"/>
                  <a:cs typeface="Arial"/>
                </a:rPr>
                <a:t> a </a:t>
              </a:r>
              <a:r>
                <a:rPr lang="es-ES" sz="2000" b="1" dirty="0" err="1" smtClean="0">
                  <a:latin typeface="Arial"/>
                  <a:cs typeface="Arial"/>
                </a:rPr>
                <a:t>fool</a:t>
              </a:r>
              <a:r>
                <a:rPr lang="es-ES" sz="2000" b="1" dirty="0" smtClean="0">
                  <a:latin typeface="Arial"/>
                  <a:cs typeface="Arial"/>
                </a:rPr>
                <a:t>”</a:t>
              </a:r>
              <a:endParaRPr lang="es-ES" sz="2000" b="1" dirty="0">
                <a:latin typeface="Arial"/>
                <a:cs typeface="Arial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245190" y="6171258"/>
              <a:ext cx="2463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000000"/>
                  </a:solidFill>
                  <a:latin typeface="Arial Black"/>
                  <a:cs typeface="Arial Black"/>
                </a:rPr>
                <a:t>FELIPE CUBILLOS</a:t>
              </a:r>
              <a:endParaRPr lang="es-ES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1629508" y="-16931"/>
            <a:ext cx="6063905" cy="6246376"/>
            <a:chOff x="1968175" y="0"/>
            <a:chExt cx="6063905" cy="6246376"/>
          </a:xfrm>
        </p:grpSpPr>
        <p:sp>
          <p:nvSpPr>
            <p:cNvPr id="9" name="Rectángulo 8"/>
            <p:cNvSpPr/>
            <p:nvPr/>
          </p:nvSpPr>
          <p:spPr>
            <a:xfrm>
              <a:off x="1977644" y="0"/>
              <a:ext cx="3268316" cy="224869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142745" y="386557"/>
              <a:ext cx="29626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000" dirty="0" err="1" smtClean="0">
                  <a:solidFill>
                    <a:srgbClr val="FFFFFF"/>
                  </a:solidFill>
                  <a:latin typeface="Arial Black"/>
                  <a:cs typeface="Arial Black"/>
                </a:rPr>
                <a:t>Our</a:t>
              </a:r>
              <a:r>
                <a:rPr lang="es-ES" sz="40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 </a:t>
              </a:r>
            </a:p>
            <a:p>
              <a:r>
                <a:rPr lang="es-ES" sz="4000" dirty="0" err="1" smtClean="0">
                  <a:solidFill>
                    <a:srgbClr val="FFFFFF"/>
                  </a:solidFill>
                  <a:latin typeface="Arial Black"/>
                  <a:cs typeface="Arial Black"/>
                </a:rPr>
                <a:t>beginning</a:t>
              </a:r>
              <a:endParaRPr lang="es-ES" sz="4000" dirty="0" smtClean="0">
                <a:solidFill>
                  <a:srgbClr val="FFFFFF"/>
                </a:solidFill>
                <a:latin typeface="Arial Black"/>
                <a:cs typeface="Arial Black"/>
              </a:endParaRPr>
            </a:p>
          </p:txBody>
        </p:sp>
        <p:pic>
          <p:nvPicPr>
            <p:cNvPr id="11" name="Imagen 10" descr="estrellaesqu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68175" y="1853056"/>
              <a:ext cx="6063905" cy="4393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343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74093" y="482453"/>
            <a:ext cx="6934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Groundwork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affected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communities</a:t>
            </a:r>
            <a:r>
              <a:rPr lang="es-ES"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listen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real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endParaRPr lang="es-E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worked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as a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lang="es-ES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2214" y="217556"/>
            <a:ext cx="9544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0" dirty="0" smtClean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  <a:endParaRPr lang="es-ES" sz="9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2214" y="1929704"/>
            <a:ext cx="9544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0" dirty="0" smtClean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lang="es-ES" sz="9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11847" y="1986669"/>
            <a:ext cx="67104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organized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civil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society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activating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networks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obtain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Arial"/>
                <a:cs typeface="Arial"/>
              </a:rPr>
              <a:t>needed</a:t>
            </a:r>
            <a:r>
              <a:rPr lang="es-ES" sz="200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s-E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Professionals</a:t>
            </a:r>
            <a:r>
              <a:rPr lang="es-E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lang="es-E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endParaRPr lang="es-ES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lang="es-ES" sz="20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2000" b="1" dirty="0" err="1" smtClean="0">
                <a:solidFill>
                  <a:srgbClr val="FFFFFF"/>
                </a:solidFill>
                <a:latin typeface="Arial"/>
                <a:cs typeface="Arial"/>
              </a:rPr>
              <a:t>NGO’s</a:t>
            </a:r>
            <a:endParaRPr lang="es-ES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s-ES" sz="2000" dirty="0" smtClean="0"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6882" y="4046371"/>
            <a:ext cx="95448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0" dirty="0" smtClean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lang="es-ES" sz="9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99736" y="4203295"/>
            <a:ext cx="63838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served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as a  bridge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between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those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can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help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those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who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want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be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helped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endParaRPr lang="es-E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had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little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time and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needs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were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many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s-ES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We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established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modular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construction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models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respond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Arial"/>
                <a:cs typeface="Arial"/>
              </a:rPr>
              <a:t>efficiency</a:t>
            </a:r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35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Captura de pantalla 2014-03-03 a la(s) 13.36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-76027" y="4699499"/>
            <a:ext cx="2514427" cy="1472701"/>
            <a:chOff x="-76027" y="4699499"/>
            <a:chExt cx="2514427" cy="1472701"/>
          </a:xfrm>
        </p:grpSpPr>
        <p:sp>
          <p:nvSpPr>
            <p:cNvPr id="7" name="Pentágono 6"/>
            <p:cNvSpPr/>
            <p:nvPr/>
          </p:nvSpPr>
          <p:spPr>
            <a:xfrm>
              <a:off x="0" y="4724400"/>
              <a:ext cx="2438400" cy="1447800"/>
            </a:xfrm>
            <a:prstGeom prst="homePlate">
              <a:avLst/>
            </a:prstGeom>
            <a:solidFill>
              <a:srgbClr val="CB0000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_tradnl" sz="1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-76027" y="4699499"/>
              <a:ext cx="215882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_tradnl" sz="4800" dirty="0">
                  <a:solidFill>
                    <a:srgbClr val="FFFFFF"/>
                  </a:solidFill>
                  <a:latin typeface="Arial Black"/>
                  <a:cs typeface="Arial Black"/>
                </a:rPr>
                <a:t>1</a:t>
              </a:r>
            </a:p>
            <a:p>
              <a:pPr lvl="0" algn="ctr"/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To</a:t>
              </a:r>
              <a:r>
                <a:rPr lang="es-ES_tradnl" sz="16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aid</a:t>
              </a:r>
              <a:r>
                <a:rPr lang="es-ES_tradnl" sz="16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the</a:t>
              </a:r>
              <a:r>
                <a:rPr lang="es-ES_tradnl" sz="16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fishermen</a:t>
              </a:r>
              <a:endParaRPr lang="es-ES_tradnl" sz="16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981200" y="4724400"/>
            <a:ext cx="2590800" cy="1447800"/>
            <a:chOff x="1981200" y="4724400"/>
            <a:chExt cx="2590800" cy="1447800"/>
          </a:xfrm>
        </p:grpSpPr>
        <p:sp>
          <p:nvSpPr>
            <p:cNvPr id="8" name="Cheurón 7"/>
            <p:cNvSpPr/>
            <p:nvPr/>
          </p:nvSpPr>
          <p:spPr>
            <a:xfrm>
              <a:off x="1981200" y="4724400"/>
              <a:ext cx="2590800" cy="1447800"/>
            </a:xfrm>
            <a:prstGeom prst="chevron">
              <a:avLst/>
            </a:prstGeom>
            <a:solidFill>
              <a:srgbClr val="CB0000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_tradnl" sz="3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110600" y="4755992"/>
              <a:ext cx="215882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_tradnl" sz="48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2</a:t>
              </a:r>
              <a:endParaRPr lang="es-ES_tradnl" sz="4800" dirty="0">
                <a:solidFill>
                  <a:srgbClr val="FFFFFF"/>
                </a:solidFill>
                <a:latin typeface="Arial Black"/>
                <a:cs typeface="Arial Black"/>
              </a:endParaRPr>
            </a:p>
            <a:p>
              <a:pPr lvl="0" algn="ctr"/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Rebuild</a:t>
              </a:r>
              <a:endParaRPr lang="es-ES_tradnl" sz="1600" dirty="0" smtClean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lvl="0" algn="ctr"/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Schools</a:t>
              </a:r>
              <a:endParaRPr lang="es-ES_tradnl" sz="16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4114800" y="4724400"/>
            <a:ext cx="2895600" cy="1447800"/>
            <a:chOff x="4114800" y="4724400"/>
            <a:chExt cx="2895600" cy="1447800"/>
          </a:xfrm>
        </p:grpSpPr>
        <p:sp>
          <p:nvSpPr>
            <p:cNvPr id="10" name="Cheurón 9"/>
            <p:cNvSpPr/>
            <p:nvPr/>
          </p:nvSpPr>
          <p:spPr>
            <a:xfrm>
              <a:off x="4114800" y="4724400"/>
              <a:ext cx="2895600" cy="1447800"/>
            </a:xfrm>
            <a:prstGeom prst="chevron">
              <a:avLst/>
            </a:prstGeom>
            <a:solidFill>
              <a:srgbClr val="CB0000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_tradnl" sz="3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4572000" y="4755992"/>
              <a:ext cx="215882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_tradnl" sz="48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3</a:t>
              </a:r>
              <a:endParaRPr lang="es-ES_tradnl" sz="4800" dirty="0">
                <a:solidFill>
                  <a:srgbClr val="FFFFFF"/>
                </a:solidFill>
                <a:latin typeface="Arial Black"/>
                <a:cs typeface="Arial Black"/>
              </a:endParaRPr>
            </a:p>
            <a:p>
              <a:pPr lvl="0" algn="ctr"/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Rebuild</a:t>
              </a:r>
              <a:r>
                <a:rPr lang="es-ES_tradnl" sz="16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small</a:t>
              </a:r>
              <a:r>
                <a:rPr lang="es-ES_tradnl" sz="16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business</a:t>
              </a:r>
              <a:endParaRPr lang="es-ES_tradnl" sz="16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6553200" y="4724400"/>
            <a:ext cx="2590800" cy="1447800"/>
            <a:chOff x="6553200" y="4724400"/>
            <a:chExt cx="2590800" cy="1447800"/>
          </a:xfrm>
        </p:grpSpPr>
        <p:sp>
          <p:nvSpPr>
            <p:cNvPr id="9" name="Cheurón 8"/>
            <p:cNvSpPr/>
            <p:nvPr/>
          </p:nvSpPr>
          <p:spPr>
            <a:xfrm>
              <a:off x="6553200" y="4724400"/>
              <a:ext cx="2590800" cy="1447800"/>
            </a:xfrm>
            <a:prstGeom prst="chevron">
              <a:avLst/>
            </a:prstGeom>
            <a:solidFill>
              <a:srgbClr val="CB0000">
                <a:alpha val="7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s-ES_tradnl" sz="3200" dirty="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849431" y="4744295"/>
              <a:ext cx="215882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_tradnl" sz="4800" dirty="0" smtClean="0">
                  <a:solidFill>
                    <a:srgbClr val="FFFFFF"/>
                  </a:solidFill>
                  <a:latin typeface="Arial Black"/>
                  <a:cs typeface="Arial Black"/>
                </a:rPr>
                <a:t>4</a:t>
              </a:r>
              <a:endParaRPr lang="es-ES_tradnl" sz="4800" dirty="0">
                <a:solidFill>
                  <a:srgbClr val="FFFFFF"/>
                </a:solidFill>
                <a:latin typeface="Arial Black"/>
                <a:cs typeface="Arial Black"/>
              </a:endParaRPr>
            </a:p>
            <a:p>
              <a:pPr lvl="0" algn="ctr"/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Rebuild</a:t>
              </a:r>
              <a:r>
                <a:rPr lang="es-ES_tradnl" sz="1600" dirty="0" smtClean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lang="es-ES_tradnl" sz="1600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homes</a:t>
              </a:r>
              <a:endParaRPr lang="es-ES_tradnl" sz="1600" dirty="0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 rot="16200000">
            <a:off x="-1120565" y="1955045"/>
            <a:ext cx="4060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CHALLENGES</a:t>
            </a:r>
            <a:endParaRPr lang="es-ES" sz="4000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2161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4267200" y="1134535"/>
            <a:ext cx="2743200" cy="457200"/>
          </a:xfrm>
          <a:prstGeom prst="chevron">
            <a:avLst>
              <a:gd name="adj" fmla="val 64286"/>
            </a:avLst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0" y="1134535"/>
            <a:ext cx="3048000" cy="457200"/>
          </a:xfrm>
          <a:prstGeom prst="homePlate">
            <a:avLst>
              <a:gd name="adj" fmla="val 62500"/>
            </a:avLst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86000" y="1134535"/>
            <a:ext cx="2743200" cy="457200"/>
          </a:xfrm>
          <a:prstGeom prst="chevron">
            <a:avLst>
              <a:gd name="adj" fmla="val 64286"/>
            </a:avLst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172200" y="1134535"/>
            <a:ext cx="2743200" cy="457200"/>
          </a:xfrm>
          <a:prstGeom prst="chevron">
            <a:avLst>
              <a:gd name="adj" fmla="val 64286"/>
            </a:avLst>
          </a:prstGeom>
          <a:solidFill>
            <a:srgbClr val="CB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44310" y="991570"/>
            <a:ext cx="2362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 baseline="-25000" dirty="0" smtClean="0">
                <a:solidFill>
                  <a:schemeClr val="bg1"/>
                </a:solidFill>
                <a:latin typeface="Arial Black"/>
                <a:cs typeface="Arial Black"/>
              </a:rPr>
              <a:t>03/02/2010</a:t>
            </a:r>
          </a:p>
          <a:p>
            <a:pPr>
              <a:spcBef>
                <a:spcPct val="50000"/>
              </a:spcBef>
            </a:pPr>
            <a:endParaRPr lang="es-ES_tradnl" baseline="-25000" dirty="0">
              <a:solidFill>
                <a:srgbClr val="9A9A9A"/>
              </a:solidFill>
              <a:latin typeface="Lucida Sans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36103" y="1006000"/>
            <a:ext cx="2181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 baseline="-25000" dirty="0" smtClean="0">
                <a:solidFill>
                  <a:srgbClr val="FFFFFF"/>
                </a:solidFill>
                <a:latin typeface="Arial Black"/>
                <a:cs typeface="Arial Black"/>
              </a:rPr>
              <a:t>03/21/2010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637738" y="1000593"/>
            <a:ext cx="2181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 baseline="-25000" dirty="0" smtClean="0">
                <a:solidFill>
                  <a:srgbClr val="FFFFFF"/>
                </a:solidFill>
                <a:latin typeface="Arial Black"/>
                <a:cs typeface="Arial Black"/>
              </a:rPr>
              <a:t>04/21/2010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778283" y="1007255"/>
            <a:ext cx="2181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 b="1" baseline="-25000" dirty="0" smtClean="0">
                <a:solidFill>
                  <a:srgbClr val="FFFFFF"/>
                </a:solidFill>
                <a:latin typeface="Arial Black"/>
                <a:cs typeface="Arial Black"/>
              </a:rPr>
              <a:t>05/31/2010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906225" y="1570463"/>
            <a:ext cx="2237111" cy="482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2400" b="1" baseline="-25000" dirty="0" smtClean="0">
                <a:solidFill>
                  <a:srgbClr val="CB0000"/>
                </a:solidFill>
                <a:latin typeface="Arial"/>
                <a:cs typeface="Arial"/>
              </a:rPr>
              <a:t>Cauquenes </a:t>
            </a:r>
            <a:r>
              <a:rPr lang="es-ES_tradnl" sz="2400" b="1" baseline="-25000" dirty="0" err="1" smtClean="0">
                <a:solidFill>
                  <a:srgbClr val="CB0000"/>
                </a:solidFill>
                <a:latin typeface="Arial"/>
                <a:cs typeface="Arial"/>
              </a:rPr>
              <a:t>business</a:t>
            </a:r>
            <a:endParaRPr lang="es-ES_tradnl" sz="2400" b="1" baseline="-25000" dirty="0" smtClean="0">
              <a:solidFill>
                <a:srgbClr val="CB0000"/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2400" b="1" baseline="-25000" dirty="0" err="1" smtClean="0">
                <a:solidFill>
                  <a:srgbClr val="CB0000"/>
                </a:solidFill>
                <a:latin typeface="Arial"/>
                <a:cs typeface="Arial"/>
              </a:rPr>
              <a:t>reopening</a:t>
            </a:r>
            <a:endParaRPr lang="es-ES_tradnl" sz="2400" b="1" baseline="-25000" dirty="0">
              <a:solidFill>
                <a:srgbClr val="CB0000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35123" y="1620988"/>
            <a:ext cx="2271175" cy="482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1600" b="1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First</a:t>
            </a:r>
            <a:r>
              <a:rPr lang="es-ES_tradnl" sz="16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fishermen</a:t>
            </a:r>
            <a:r>
              <a:rPr lang="es-ES_tradnl" sz="16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boats</a:t>
            </a:r>
            <a:endParaRPr lang="es-ES_tradnl" sz="1600" b="1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16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600" b="1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repaired</a:t>
            </a:r>
            <a:endParaRPr lang="es-ES_tradnl" sz="1600" b="1" baseline="-250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593623" y="1545435"/>
            <a:ext cx="1678164" cy="482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2400" b="1" baseline="-250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Iloca</a:t>
            </a:r>
            <a:r>
              <a:rPr lang="es-ES_tradnl" sz="2400" b="1" baseline="-250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2400" b="1" baseline="-250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School</a:t>
            </a:r>
            <a:endParaRPr lang="es-ES_tradnl" sz="2400" b="1" baseline="-25000" dirty="0" smtClean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s-ES_tradnl" sz="2400" b="1" baseline="-250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reconstruction</a:t>
            </a:r>
            <a:endParaRPr lang="es-ES_tradnl" sz="2400" b="1" baseline="-25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41117" y="1516931"/>
            <a:ext cx="26017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Juan Fernández</a:t>
            </a:r>
          </a:p>
          <a:p>
            <a:r>
              <a:rPr lang="es-ES" sz="1600" b="1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School</a:t>
            </a:r>
            <a:r>
              <a:rPr lang="es-ES" sz="1600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1600" b="1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reconstruction</a:t>
            </a:r>
            <a:endParaRPr lang="es-ES" sz="1600" b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9" name="Imagen 18" descr="Captura de pantalla 2014-03-03 a la(s) 13.45.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333" y="2562002"/>
            <a:ext cx="5181600" cy="4309242"/>
          </a:xfrm>
          <a:prstGeom prst="rect">
            <a:avLst/>
          </a:prstGeom>
        </p:spPr>
      </p:pic>
      <p:pic>
        <p:nvPicPr>
          <p:cNvPr id="21" name="Imagen 20" descr="Captura de pantalla 2014-03-03 a la(s) 13.36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8" r="28169"/>
          <a:stretch/>
        </p:blipFill>
        <p:spPr>
          <a:xfrm>
            <a:off x="0" y="2562002"/>
            <a:ext cx="3635383" cy="4295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31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/>
          <p:nvPr/>
        </p:nvSpPr>
        <p:spPr>
          <a:xfrm>
            <a:off x="2642492" y="1757960"/>
            <a:ext cx="6102845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Dollars obtained through the agreement managed by Desafio with the private sector, the government and the fishermen to solve the entire fishing situation.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17 CuadroTexto"/>
          <p:cNvSpPr txBox="1"/>
          <p:nvPr/>
        </p:nvSpPr>
        <p:spPr>
          <a:xfrm>
            <a:off x="2664296" y="3645024"/>
            <a:ext cx="339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Children went back to school 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21 CuadroTexto"/>
          <p:cNvSpPr txBox="1"/>
          <p:nvPr/>
        </p:nvSpPr>
        <p:spPr>
          <a:xfrm>
            <a:off x="2664296" y="4499828"/>
            <a:ext cx="289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Small businesses rebuilt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25 CuadroTexto"/>
          <p:cNvSpPr txBox="1"/>
          <p:nvPr/>
        </p:nvSpPr>
        <p:spPr>
          <a:xfrm>
            <a:off x="2664297" y="5301066"/>
            <a:ext cx="564810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ts</a:t>
            </a:r>
            <a:r>
              <a:rPr lang="es-MX" b="1" baseline="30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commerce built on regions V, VII and VIII 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29 CuadroTexto"/>
          <p:cNvSpPr txBox="1"/>
          <p:nvPr/>
        </p:nvSpPr>
        <p:spPr>
          <a:xfrm>
            <a:off x="2664296" y="6098008"/>
            <a:ext cx="5850141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Children were benefitted through the availability of 9 kindergardens in 3 regions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2678728" y="-3685"/>
            <a:ext cx="6465272" cy="523220"/>
          </a:xfrm>
          <a:prstGeom prst="rect">
            <a:avLst/>
          </a:prstGeom>
          <a:solidFill>
            <a:srgbClr val="2662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prstClr val="white"/>
                </a:solidFill>
              </a:rPr>
              <a:t>First 18 months achievements</a:t>
            </a:r>
            <a:endParaRPr lang="en-CA" sz="2800" b="1" dirty="0">
              <a:solidFill>
                <a:prstClr val="white"/>
              </a:solidFill>
            </a:endParaRPr>
          </a:p>
        </p:txBody>
      </p:sp>
      <p:sp>
        <p:nvSpPr>
          <p:cNvPr id="23" name="6 CuadroTexto"/>
          <p:cNvSpPr txBox="1"/>
          <p:nvPr/>
        </p:nvSpPr>
        <p:spPr>
          <a:xfrm>
            <a:off x="2650012" y="911049"/>
            <a:ext cx="5662386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Boats were delivered to the fishermen plus 44 additional external motors 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14 CuadroTexto"/>
          <p:cNvSpPr txBox="1"/>
          <p:nvPr/>
        </p:nvSpPr>
        <p:spPr>
          <a:xfrm>
            <a:off x="2678727" y="2768734"/>
            <a:ext cx="37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Schools built – 12.500 mts</a:t>
            </a:r>
            <a:r>
              <a:rPr lang="es-MX" b="1" baseline="300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built 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9" name="Agrupar 38"/>
          <p:cNvGrpSpPr/>
          <p:nvPr/>
        </p:nvGrpSpPr>
        <p:grpSpPr>
          <a:xfrm>
            <a:off x="0" y="898472"/>
            <a:ext cx="2520280" cy="654627"/>
            <a:chOff x="0" y="898472"/>
            <a:chExt cx="2520280" cy="654627"/>
          </a:xfrm>
        </p:grpSpPr>
        <p:sp>
          <p:nvSpPr>
            <p:cNvPr id="24" name="Pentágono 23"/>
            <p:cNvSpPr/>
            <p:nvPr/>
          </p:nvSpPr>
          <p:spPr>
            <a:xfrm>
              <a:off x="0" y="898472"/>
              <a:ext cx="2520280" cy="646331"/>
            </a:xfrm>
            <a:prstGeom prst="homePlate">
              <a:avLst/>
            </a:prstGeom>
            <a:solidFill>
              <a:srgbClr val="D6070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1086007" y="906768"/>
              <a:ext cx="11084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600" b="1" dirty="0">
                  <a:solidFill>
                    <a:schemeClr val="bg1"/>
                  </a:solidFill>
                  <a:latin typeface="Arial Black"/>
                  <a:cs typeface="Arial Black"/>
                </a:rPr>
                <a:t>615</a:t>
              </a:r>
              <a:endParaRPr lang="en-CA" sz="36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-7650" y="1787004"/>
            <a:ext cx="2520280" cy="658606"/>
            <a:chOff x="-7650" y="1787004"/>
            <a:chExt cx="2520280" cy="658606"/>
          </a:xfrm>
        </p:grpSpPr>
        <p:sp>
          <p:nvSpPr>
            <p:cNvPr id="25" name="Pentágono 24"/>
            <p:cNvSpPr/>
            <p:nvPr/>
          </p:nvSpPr>
          <p:spPr>
            <a:xfrm>
              <a:off x="-7650" y="1787004"/>
              <a:ext cx="2520280" cy="646331"/>
            </a:xfrm>
            <a:prstGeom prst="homePlate">
              <a:avLst/>
            </a:prstGeom>
            <a:solidFill>
              <a:srgbClr val="D6070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/>
            <p:cNvSpPr/>
            <p:nvPr/>
          </p:nvSpPr>
          <p:spPr>
            <a:xfrm>
              <a:off x="624342" y="1799279"/>
              <a:ext cx="1846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CA" sz="36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41" name="Agrupar 40"/>
          <p:cNvGrpSpPr/>
          <p:nvPr/>
        </p:nvGrpSpPr>
        <p:grpSpPr>
          <a:xfrm>
            <a:off x="-18419" y="2646097"/>
            <a:ext cx="2520280" cy="650140"/>
            <a:chOff x="-7650" y="2669669"/>
            <a:chExt cx="2520280" cy="650140"/>
          </a:xfrm>
        </p:grpSpPr>
        <p:sp>
          <p:nvSpPr>
            <p:cNvPr id="26" name="Pentágono 25"/>
            <p:cNvSpPr/>
            <p:nvPr/>
          </p:nvSpPr>
          <p:spPr>
            <a:xfrm>
              <a:off x="-7650" y="2669669"/>
              <a:ext cx="2520280" cy="646331"/>
            </a:xfrm>
            <a:prstGeom prst="homePlate">
              <a:avLst/>
            </a:prstGeom>
            <a:solidFill>
              <a:srgbClr val="D6070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375529" y="2673478"/>
              <a:ext cx="8005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6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31</a:t>
              </a:r>
              <a:endParaRPr lang="en-CA" sz="36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-22081" y="3572874"/>
            <a:ext cx="2520280" cy="646331"/>
            <a:chOff x="-22081" y="3572874"/>
            <a:chExt cx="2520280" cy="646331"/>
          </a:xfrm>
        </p:grpSpPr>
        <p:sp>
          <p:nvSpPr>
            <p:cNvPr id="27" name="Pentágono 26"/>
            <p:cNvSpPr/>
            <p:nvPr/>
          </p:nvSpPr>
          <p:spPr>
            <a:xfrm>
              <a:off x="-22081" y="3572874"/>
              <a:ext cx="2520280" cy="646331"/>
            </a:xfrm>
            <a:prstGeom prst="homePlate">
              <a:avLst/>
            </a:prstGeom>
            <a:solidFill>
              <a:srgbClr val="D6070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321164" y="3572874"/>
              <a:ext cx="187803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6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19.000</a:t>
              </a:r>
              <a:endParaRPr lang="en-CA" sz="36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0" y="4419396"/>
            <a:ext cx="2520280" cy="646331"/>
            <a:chOff x="0" y="4456538"/>
            <a:chExt cx="2520280" cy="646331"/>
          </a:xfrm>
        </p:grpSpPr>
        <p:sp>
          <p:nvSpPr>
            <p:cNvPr id="28" name="Pentágono 27"/>
            <p:cNvSpPr/>
            <p:nvPr/>
          </p:nvSpPr>
          <p:spPr>
            <a:xfrm>
              <a:off x="0" y="4456538"/>
              <a:ext cx="2520280" cy="646331"/>
            </a:xfrm>
            <a:prstGeom prst="homePlate">
              <a:avLst/>
            </a:prstGeom>
            <a:solidFill>
              <a:srgbClr val="D6070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1398682" y="4456538"/>
              <a:ext cx="8005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6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55</a:t>
              </a:r>
              <a:endParaRPr lang="en-CA" sz="36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44" name="Agrupar 43"/>
          <p:cNvGrpSpPr/>
          <p:nvPr/>
        </p:nvGrpSpPr>
        <p:grpSpPr>
          <a:xfrm>
            <a:off x="0" y="5269839"/>
            <a:ext cx="2520280" cy="648698"/>
            <a:chOff x="0" y="5269839"/>
            <a:chExt cx="2520280" cy="648698"/>
          </a:xfrm>
        </p:grpSpPr>
        <p:sp>
          <p:nvSpPr>
            <p:cNvPr id="29" name="Pentágono 28"/>
            <p:cNvSpPr/>
            <p:nvPr/>
          </p:nvSpPr>
          <p:spPr>
            <a:xfrm>
              <a:off x="0" y="5272206"/>
              <a:ext cx="2520280" cy="646331"/>
            </a:xfrm>
            <a:prstGeom prst="homePlate">
              <a:avLst/>
            </a:prstGeom>
            <a:solidFill>
              <a:srgbClr val="D6070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629091" y="5269839"/>
              <a:ext cx="15701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6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1.200</a:t>
              </a:r>
              <a:endParaRPr lang="en-CA" sz="36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grpSp>
        <p:nvGrpSpPr>
          <p:cNvPr id="45" name="Agrupar 44"/>
          <p:cNvGrpSpPr/>
          <p:nvPr/>
        </p:nvGrpSpPr>
        <p:grpSpPr>
          <a:xfrm>
            <a:off x="-14578" y="6094139"/>
            <a:ext cx="2520280" cy="646331"/>
            <a:chOff x="-14578" y="6094139"/>
            <a:chExt cx="2520280" cy="646331"/>
          </a:xfrm>
        </p:grpSpPr>
        <p:sp>
          <p:nvSpPr>
            <p:cNvPr id="30" name="Pentágono 29"/>
            <p:cNvSpPr/>
            <p:nvPr/>
          </p:nvSpPr>
          <p:spPr>
            <a:xfrm>
              <a:off x="-14578" y="6094139"/>
              <a:ext cx="2520280" cy="646331"/>
            </a:xfrm>
            <a:prstGeom prst="homePlate">
              <a:avLst/>
            </a:prstGeom>
            <a:solidFill>
              <a:srgbClr val="D6070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613626" y="6094139"/>
              <a:ext cx="157011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36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1.000</a:t>
              </a:r>
              <a:endParaRPr lang="en-CA" sz="36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98897" y="1831601"/>
            <a:ext cx="2100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rial Black"/>
                <a:cs typeface="Arial Black"/>
              </a:rPr>
              <a:t>6.226.705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5865" y="-52231"/>
            <a:ext cx="254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2662BD"/>
                </a:solidFill>
                <a:latin typeface="Arial Black"/>
                <a:cs typeface="Arial Black"/>
              </a:rPr>
              <a:t>RESULTS</a:t>
            </a:r>
            <a:endParaRPr lang="es-ES" sz="3600" dirty="0">
              <a:solidFill>
                <a:srgbClr val="2662BD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1463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omposición1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725"/>
            <a:ext cx="9144000" cy="3325091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1" y="4361088"/>
            <a:ext cx="4488118" cy="523220"/>
          </a:xfrm>
          <a:prstGeom prst="rect">
            <a:avLst/>
          </a:prstGeom>
          <a:solidFill>
            <a:srgbClr val="CB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prstClr val="white"/>
                </a:solidFill>
                <a:latin typeface="Arial"/>
                <a:cs typeface="Arial"/>
              </a:rPr>
              <a:t>09/02/2011  </a:t>
            </a:r>
            <a:r>
              <a:rPr lang="es-MX" sz="2600" b="1" dirty="0" smtClean="0">
                <a:solidFill>
                  <a:prstClr val="white"/>
                </a:solidFill>
                <a:latin typeface="Arial Black"/>
                <a:cs typeface="Arial Black"/>
              </a:rPr>
              <a:t>Tragedy</a:t>
            </a:r>
            <a:endParaRPr lang="en-CA" sz="2600" b="1" dirty="0">
              <a:solidFill>
                <a:prstClr val="white"/>
              </a:solidFill>
              <a:latin typeface="Arial Black"/>
              <a:cs typeface="Arial Black"/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4617997" y="4783290"/>
            <a:ext cx="4488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rial"/>
                <a:cs typeface="Arial"/>
              </a:rPr>
              <a:t>Our founder, our executive director, our chief architect, and other 3 members of Desafio, died in a plane accident bound to Juan Fernandez hitting hard the organization’s spirit. </a:t>
            </a:r>
            <a:endParaRPr lang="en-CA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Rectángulo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6070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061935" y="1473201"/>
              <a:ext cx="5471194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dirty="0" smtClean="0">
                  <a:solidFill>
                    <a:schemeClr val="bg1"/>
                  </a:solidFill>
                  <a:latin typeface="Arial"/>
                  <a:cs typeface="Arial"/>
                </a:rPr>
                <a:t>TO CONTINUE</a:t>
              </a:r>
            </a:p>
            <a:p>
              <a:r>
                <a:rPr lang="es-ES" sz="6000" dirty="0" smtClean="0">
                  <a:solidFill>
                    <a:schemeClr val="bg1"/>
                  </a:solidFill>
                  <a:latin typeface="Arial"/>
                  <a:cs typeface="Arial"/>
                </a:rPr>
                <a:t>WAS OUR </a:t>
              </a:r>
            </a:p>
            <a:p>
              <a:r>
                <a:rPr lang="es-ES" sz="6000" dirty="0" smtClean="0">
                  <a:solidFill>
                    <a:schemeClr val="bg1"/>
                  </a:solidFill>
                  <a:latin typeface="Arial"/>
                  <a:cs typeface="Arial"/>
                </a:rPr>
                <a:t>CHALLENGE</a:t>
              </a:r>
            </a:p>
            <a:p>
              <a:r>
                <a:rPr lang="es-ES" sz="6600" dirty="0">
                  <a:solidFill>
                    <a:schemeClr val="bg1"/>
                  </a:solidFill>
                  <a:latin typeface="Arial Black"/>
                  <a:cs typeface="Arial Black"/>
                </a:rPr>
                <a:t>(</a:t>
              </a:r>
              <a:r>
                <a:rPr lang="es-ES" sz="6600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DESAFÍO)</a:t>
              </a:r>
              <a:endParaRPr lang="es-ES" sz="6600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02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345</Words>
  <Application>Microsoft Macintosh PowerPoint</Application>
  <PresentationFormat>Presentación en pantalla (4:3)</PresentationFormat>
  <Paragraphs>83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Gloria Contreras</dc:creator>
  <cp:lastModifiedBy>Carmen Gloria Contreras</cp:lastModifiedBy>
  <cp:revision>100</cp:revision>
  <dcterms:created xsi:type="dcterms:W3CDTF">2014-03-03T21:17:11Z</dcterms:created>
  <dcterms:modified xsi:type="dcterms:W3CDTF">2014-03-06T13:23:38Z</dcterms:modified>
</cp:coreProperties>
</file>