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306" r:id="rId3"/>
    <p:sldId id="261" r:id="rId4"/>
    <p:sldId id="339" r:id="rId5"/>
    <p:sldId id="336" r:id="rId6"/>
    <p:sldId id="340" r:id="rId7"/>
    <p:sldId id="277" r:id="rId8"/>
    <p:sldId id="355" r:id="rId9"/>
    <p:sldId id="343" r:id="rId10"/>
    <p:sldId id="344" r:id="rId11"/>
    <p:sldId id="345" r:id="rId12"/>
    <p:sldId id="346" r:id="rId13"/>
    <p:sldId id="347" r:id="rId14"/>
    <p:sldId id="348" r:id="rId15"/>
    <p:sldId id="349" r:id="rId16"/>
    <p:sldId id="350" r:id="rId17"/>
    <p:sldId id="351" r:id="rId18"/>
    <p:sldId id="352" r:id="rId19"/>
    <p:sldId id="354" r:id="rId20"/>
    <p:sldId id="353" r:id="rId21"/>
    <p:sldId id="275" r:id="rId22"/>
    <p:sldId id="319" r:id="rId23"/>
    <p:sldId id="281" r:id="rId24"/>
    <p:sldId id="338" r:id="rId25"/>
    <p:sldId id="341" r:id="rId26"/>
    <p:sldId id="34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6FF"/>
    <a:srgbClr val="FF6699"/>
    <a:srgbClr val="D2533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75" autoAdjust="0"/>
  </p:normalViewPr>
  <p:slideViewPr>
    <p:cSldViewPr snapToGrid="0" snapToObjects="1">
      <p:cViewPr>
        <p:scale>
          <a:sx n="121" d="100"/>
          <a:sy n="121" d="100"/>
        </p:scale>
        <p:origin x="-5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C511C-3E55-B647-96D8-3ED018C52134}"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DCB89-ACEE-3F4A-A213-53C7F288F4A3}" type="slidenum">
              <a:rPr lang="en-US" smtClean="0"/>
              <a:t>‹#›</a:t>
            </a:fld>
            <a:endParaRPr lang="en-US"/>
          </a:p>
        </p:txBody>
      </p:sp>
    </p:spTree>
    <p:extLst>
      <p:ext uri="{BB962C8B-B14F-4D97-AF65-F5344CB8AC3E}">
        <p14:creationId xmlns:p14="http://schemas.microsoft.com/office/powerpoint/2010/main" val="21152076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2">
                    <a:lumMod val="50000"/>
                  </a:schemeClr>
                </a:solidFill>
                <a:ea typeface="宋体" pitchFamily="2" charset="-122"/>
              </a:rPr>
              <a:t>We must influence urban development.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2">
                  <a:lumMod val="50000"/>
                </a:schemeClr>
              </a:solidFill>
              <a:ea typeface="宋体" pitchFamily="2" charset="-12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2">
                    <a:lumMod val="50000"/>
                  </a:schemeClr>
                </a:solidFill>
                <a:ea typeface="宋体" pitchFamily="2" charset="-122"/>
              </a:rPr>
              <a:t>The urbanization China is currently undergoing</a:t>
            </a:r>
            <a:r>
              <a:rPr lang="en-US" altLang="zh-CN" sz="1200" baseline="0" dirty="0" smtClean="0">
                <a:solidFill>
                  <a:schemeClr val="tx2">
                    <a:lumMod val="50000"/>
                  </a:schemeClr>
                </a:solidFill>
                <a:ea typeface="宋体" pitchFamily="2" charset="-122"/>
              </a:rPr>
              <a:t> is </a:t>
            </a:r>
            <a:r>
              <a:rPr lang="en-US" altLang="zh-CN" sz="1200" dirty="0" smtClean="0">
                <a:solidFill>
                  <a:schemeClr val="tx2">
                    <a:lumMod val="50000"/>
                  </a:schemeClr>
                </a:solidFill>
                <a:ea typeface="宋体" pitchFamily="2" charset="-122"/>
              </a:rPr>
              <a:t>the single most significant event globally. In the next two decades, an additional 350 million people, the entire US population, will move to an urban environment, bringing the total urban population in China close to one billion. It is estimated 660 new cities and 2,200 new towns will be built. This urbanization poses extraordinary challenges not to only to China, but also to the world.  All CSEP programs converge, in one way or other, to support this unprecedented urbanization.  We must influence this urbanization in a way that is environmentally friendly, sustainable and positively</a:t>
            </a:r>
            <a:r>
              <a:rPr lang="en-US" altLang="zh-CN" sz="1200" baseline="0" dirty="0" smtClean="0">
                <a:solidFill>
                  <a:schemeClr val="tx2">
                    <a:lumMod val="50000"/>
                  </a:schemeClr>
                </a:solidFill>
                <a:ea typeface="宋体" pitchFamily="2" charset="-122"/>
              </a:rPr>
              <a:t> impacts</a:t>
            </a:r>
            <a:r>
              <a:rPr lang="en-US" altLang="zh-CN" sz="1200" dirty="0" smtClean="0">
                <a:solidFill>
                  <a:schemeClr val="tx2">
                    <a:lumMod val="50000"/>
                  </a:schemeClr>
                </a:solidFill>
                <a:ea typeface="宋体" pitchFamily="2" charset="-122"/>
              </a:rPr>
              <a:t> quality of life.    </a:t>
            </a:r>
          </a:p>
          <a:p>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t>2</a:t>
            </a:fld>
            <a:endParaRPr lang="en-US"/>
          </a:p>
        </p:txBody>
      </p:sp>
    </p:spTree>
    <p:extLst>
      <p:ext uri="{BB962C8B-B14F-4D97-AF65-F5344CB8AC3E}">
        <p14:creationId xmlns:p14="http://schemas.microsoft.com/office/powerpoint/2010/main" val="360912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幼儿园，休息，等待，界面消极（</a:t>
            </a:r>
            <a:r>
              <a:rPr lang="en-US" altLang="zh-CN" dirty="0" smtClean="0"/>
              <a:t>negative/inactive facade)</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16</a:t>
            </a:fld>
            <a:endParaRPr lang="en-US"/>
          </a:p>
        </p:txBody>
      </p:sp>
    </p:spTree>
    <p:extLst>
      <p:ext uri="{BB962C8B-B14F-4D97-AF65-F5344CB8AC3E}">
        <p14:creationId xmlns:p14="http://schemas.microsoft.com/office/powerpoint/2010/main" val="159091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Way finding</a:t>
            </a:r>
          </a:p>
          <a:p>
            <a:endParaRPr lang="en-US" dirty="0" smtClean="0"/>
          </a:p>
          <a:p>
            <a:r>
              <a:rPr lang="en-US" altLang="zh-CN" dirty="0" smtClean="0"/>
              <a:t>Traffic calming measures</a:t>
            </a:r>
          </a:p>
          <a:p>
            <a:endParaRPr lang="en-US" dirty="0" smtClean="0"/>
          </a:p>
          <a:p>
            <a:r>
              <a:rPr lang="en-US" altLang="zh-CN" dirty="0" smtClean="0"/>
              <a:t>Logo/way finding</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18</a:t>
            </a:fld>
            <a:endParaRPr lang="en-US"/>
          </a:p>
        </p:txBody>
      </p:sp>
    </p:spTree>
    <p:extLst>
      <p:ext uri="{BB962C8B-B14F-4D97-AF65-F5344CB8AC3E}">
        <p14:creationId xmlns:p14="http://schemas.microsoft.com/office/powerpoint/2010/main" val="82537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To be i</a:t>
            </a:r>
            <a:r>
              <a:rPr lang="en-US" dirty="0" smtClean="0"/>
              <a:t>mproved:</a:t>
            </a:r>
            <a:r>
              <a:rPr lang="en-US" baseline="0" dirty="0" smtClean="0"/>
              <a:t> simplify and make more generic to all program areas. The main point is pilots to policy. </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19</a:t>
            </a:fld>
            <a:endParaRPr lang="en-US"/>
          </a:p>
        </p:txBody>
      </p:sp>
    </p:spTree>
    <p:extLst>
      <p:ext uri="{BB962C8B-B14F-4D97-AF65-F5344CB8AC3E}">
        <p14:creationId xmlns:p14="http://schemas.microsoft.com/office/powerpoint/2010/main" val="63036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20</a:t>
            </a:fld>
            <a:endParaRPr lang="en-US"/>
          </a:p>
        </p:txBody>
      </p:sp>
    </p:spTree>
    <p:extLst>
      <p:ext uri="{BB962C8B-B14F-4D97-AF65-F5344CB8AC3E}">
        <p14:creationId xmlns:p14="http://schemas.microsoft.com/office/powerpoint/2010/main" val="238420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765300" y="533400"/>
            <a:ext cx="3251200" cy="2438400"/>
          </a:xfrm>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cs typeface="Geneva"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22B7FF-FF6C-6C4F-9020-699B4AFED324}" type="slidenum">
              <a:rPr lang="en-US" sz="1200">
                <a:cs typeface="Geneva" charset="0"/>
              </a:rPr>
              <a:pPr/>
              <a:t>21</a:t>
            </a:fld>
            <a:endParaRPr lang="en-US" sz="1200">
              <a:cs typeface="Genev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ahoma" charset="0"/>
                <a:ea typeface="MS PGothic" charset="0"/>
                <a:cs typeface="Tahoma" charset="0"/>
              </a:rPr>
              <a:t>Systems support peak-hour demand</a:t>
            </a:r>
          </a:p>
          <a:p>
            <a:pPr eaLnBrk="1" hangingPunct="1">
              <a:spcBef>
                <a:spcPct val="0"/>
              </a:spcBef>
            </a:pPr>
            <a:r>
              <a:rPr lang="en-US">
                <a:latin typeface="Tahoma" charset="0"/>
                <a:ea typeface="MS PGothic" charset="0"/>
                <a:cs typeface="Tahoma" charset="0"/>
              </a:rPr>
              <a:t>Concentrate density around corridor</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3" tIns="44787" rIns="89573" bIns="4478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862" indent="-285716" eaLnBrk="0" hangingPunct="0">
              <a:defRPr sz="2400">
                <a:solidFill>
                  <a:srgbClr val="000000"/>
                </a:solidFill>
                <a:latin typeface="Arial" charset="0"/>
                <a:ea typeface="ヒラギノ角ゴ ProN W3" charset="0"/>
                <a:cs typeface="ヒラギノ角ゴ ProN W3" charset="0"/>
                <a:sym typeface="Arial" charset="0"/>
              </a:defRPr>
            </a:lvl2pPr>
            <a:lvl3pPr marL="1142865" indent="-228573" eaLnBrk="0" hangingPunct="0">
              <a:defRPr sz="2400">
                <a:solidFill>
                  <a:srgbClr val="000000"/>
                </a:solidFill>
                <a:latin typeface="Arial" charset="0"/>
                <a:ea typeface="ヒラギノ角ゴ ProN W3" charset="0"/>
                <a:cs typeface="ヒラギノ角ゴ ProN W3" charset="0"/>
                <a:sym typeface="Arial" charset="0"/>
              </a:defRPr>
            </a:lvl3pPr>
            <a:lvl4pPr marL="1600011" indent="-228573" eaLnBrk="0" hangingPunct="0">
              <a:defRPr sz="2400">
                <a:solidFill>
                  <a:srgbClr val="000000"/>
                </a:solidFill>
                <a:latin typeface="Arial" charset="0"/>
                <a:ea typeface="ヒラギノ角ゴ ProN W3" charset="0"/>
                <a:cs typeface="ヒラギノ角ゴ ProN W3" charset="0"/>
                <a:sym typeface="Arial" charset="0"/>
              </a:defRPr>
            </a:lvl4pPr>
            <a:lvl5pPr marL="2057156" indent="-228573" eaLnBrk="0" hangingPunct="0">
              <a:defRPr sz="2400">
                <a:solidFill>
                  <a:srgbClr val="000000"/>
                </a:solidFill>
                <a:latin typeface="Arial" charset="0"/>
                <a:ea typeface="ヒラギノ角ゴ ProN W3" charset="0"/>
                <a:cs typeface="ヒラギノ角ゴ ProN W3" charset="0"/>
                <a:sym typeface="Arial" charset="0"/>
              </a:defRPr>
            </a:lvl5pPr>
            <a:lvl6pPr marL="2514303"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449"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8594"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5741"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DD112EB-2948-0B46-9F50-993D6020A45A}" type="slidenum">
              <a:rPr lang="en-US"/>
              <a:pPr eaLnBrk="1" hangingPunct="1"/>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xfrm>
            <a:off x="1765300" y="533400"/>
            <a:ext cx="3251200" cy="2438400"/>
          </a:xfrm>
          <a:ln/>
        </p:spPr>
      </p:sp>
      <p:sp>
        <p:nvSpPr>
          <p:cNvPr id="3" name="Notes Placeholder 2"/>
          <p:cNvSpPr>
            <a:spLocks noGrp="1"/>
          </p:cNvSpPr>
          <p:nvPr>
            <p:ph type="body" idx="1"/>
          </p:nvPr>
        </p:nvSpPr>
        <p:spPr/>
        <p:txBody>
          <a:bodyPr/>
          <a:lstStyle/>
          <a:p>
            <a:pPr>
              <a:buFont typeface="Arial" pitchFamily="34" charset="0"/>
              <a:buNone/>
              <a:defRPr/>
            </a:pPr>
            <a:r>
              <a:rPr lang="zh-CN" altLang="en-US" dirty="0" smtClean="0"/>
              <a:t>道路网和街区尺度</a:t>
            </a:r>
            <a:endParaRPr lang="en-US" altLang="zh-CN" dirty="0" smtClean="0"/>
          </a:p>
          <a:p>
            <a:pPr>
              <a:buFont typeface="Arial" pitchFamily="34" charset="0"/>
              <a:buNone/>
              <a:defRPr/>
            </a:pPr>
            <a:r>
              <a:rPr lang="zh-CN" altLang="en-US" dirty="0" smtClean="0"/>
              <a:t>原方案</a:t>
            </a:r>
            <a:r>
              <a:rPr lang="en-US" altLang="zh-CN" dirty="0" smtClean="0"/>
              <a:t>:</a:t>
            </a:r>
          </a:p>
          <a:p>
            <a:pPr>
              <a:buFont typeface="Arial" pitchFamily="34" charset="0"/>
              <a:buChar char="•"/>
              <a:defRPr/>
            </a:pPr>
            <a:r>
              <a:rPr lang="en-US" altLang="zh-CN" dirty="0" smtClean="0"/>
              <a:t> 9-25</a:t>
            </a:r>
            <a:r>
              <a:rPr lang="zh-CN" altLang="en-US" dirty="0" smtClean="0"/>
              <a:t>公顷巨型街区</a:t>
            </a:r>
            <a:endParaRPr lang="en-US" altLang="zh-CN" dirty="0" smtClean="0"/>
          </a:p>
          <a:p>
            <a:pPr>
              <a:buFont typeface="Arial" pitchFamily="34" charset="0"/>
              <a:buChar char="•"/>
              <a:defRPr/>
            </a:pPr>
            <a:r>
              <a:rPr lang="en-US" altLang="zh-CN" dirty="0" smtClean="0"/>
              <a:t> </a:t>
            </a:r>
            <a:r>
              <a:rPr lang="zh-CN" altLang="en-US" dirty="0" smtClean="0"/>
              <a:t>道路尺度大</a:t>
            </a:r>
            <a:endParaRPr lang="en-US" altLang="zh-CN" dirty="0" smtClean="0"/>
          </a:p>
          <a:p>
            <a:pPr>
              <a:buFont typeface="Arial" pitchFamily="34" charset="0"/>
              <a:buChar char="•"/>
              <a:defRPr/>
            </a:pPr>
            <a:r>
              <a:rPr lang="en-US" altLang="zh-CN" dirty="0" smtClean="0"/>
              <a:t> </a:t>
            </a:r>
            <a:r>
              <a:rPr lang="zh-CN" altLang="en-US" dirty="0" smtClean="0"/>
              <a:t>以汽车为中心的规划</a:t>
            </a:r>
            <a:endParaRPr lang="en-US" altLang="zh-CN" dirty="0" smtClean="0"/>
          </a:p>
          <a:p>
            <a:pPr>
              <a:defRPr/>
            </a:pPr>
            <a:r>
              <a:rPr lang="zh-CN" altLang="en-US" dirty="0" smtClean="0"/>
              <a:t>新方案</a:t>
            </a:r>
            <a:r>
              <a:rPr lang="en-US" altLang="zh-CN" dirty="0" smtClean="0"/>
              <a:t>:</a:t>
            </a:r>
          </a:p>
          <a:p>
            <a:pPr>
              <a:buFont typeface="Arial" pitchFamily="34" charset="0"/>
              <a:buChar char="•"/>
              <a:defRPr/>
            </a:pPr>
            <a:r>
              <a:rPr lang="en-US" altLang="zh-CN" dirty="0" smtClean="0"/>
              <a:t> 1-1.5</a:t>
            </a:r>
            <a:r>
              <a:rPr lang="zh-CN" altLang="en-US" dirty="0" smtClean="0"/>
              <a:t>公顷小地块</a:t>
            </a:r>
            <a:endParaRPr lang="en-US" altLang="zh-CN" dirty="0" smtClean="0"/>
          </a:p>
          <a:p>
            <a:pPr>
              <a:buFont typeface="Arial" pitchFamily="34" charset="0"/>
              <a:buChar char="•"/>
              <a:defRPr/>
            </a:pPr>
            <a:r>
              <a:rPr lang="en-US" altLang="zh-CN" dirty="0" smtClean="0"/>
              <a:t> </a:t>
            </a:r>
            <a:r>
              <a:rPr lang="zh-CN" altLang="en-US" dirty="0" smtClean="0"/>
              <a:t>小尺度、细密网格街区</a:t>
            </a:r>
            <a:endParaRPr lang="en-US" altLang="zh-CN" dirty="0" smtClean="0"/>
          </a:p>
          <a:p>
            <a:pPr>
              <a:buFont typeface="Arial" pitchFamily="34" charset="0"/>
              <a:buChar char="•"/>
              <a:defRPr/>
            </a:pPr>
            <a:r>
              <a:rPr lang="en-US" altLang="zh-CN" dirty="0" smtClean="0"/>
              <a:t> </a:t>
            </a:r>
            <a:r>
              <a:rPr lang="zh-CN" altLang="en-US" dirty="0" smtClean="0"/>
              <a:t>以人为本的规划</a:t>
            </a:r>
            <a:endParaRPr lang="en-US" altLang="zh-CN" dirty="0" smtClean="0"/>
          </a:p>
          <a:p>
            <a:pPr>
              <a:buFont typeface="Arial" pitchFamily="34" charset="0"/>
              <a:buChar char="•"/>
              <a:defRPr/>
            </a:pPr>
            <a:endParaRPr lang="en-US" altLang="zh-CN" dirty="0" smtClean="0"/>
          </a:p>
          <a:p>
            <a:pPr>
              <a:buFont typeface="Arial" pitchFamily="34" charset="0"/>
              <a:buNone/>
              <a:defRPr/>
            </a:pPr>
            <a:r>
              <a:rPr lang="zh-CN" altLang="en-US" dirty="0" smtClean="0"/>
              <a:t>用地</a:t>
            </a:r>
            <a:endParaRPr lang="en-US" altLang="zh-CN" dirty="0" smtClean="0"/>
          </a:p>
          <a:p>
            <a:pPr>
              <a:defRPr/>
            </a:pPr>
            <a:r>
              <a:rPr lang="zh-CN" altLang="en-US" dirty="0" smtClean="0"/>
              <a:t>原方案</a:t>
            </a:r>
            <a:r>
              <a:rPr lang="en-US" altLang="zh-CN" dirty="0" smtClean="0"/>
              <a:t>:</a:t>
            </a:r>
          </a:p>
          <a:p>
            <a:pPr>
              <a:buFont typeface="Arial" pitchFamily="34" charset="0"/>
              <a:buChar char="•"/>
              <a:defRPr/>
            </a:pPr>
            <a:r>
              <a:rPr lang="en-US" altLang="zh-CN" dirty="0" smtClean="0"/>
              <a:t> </a:t>
            </a:r>
            <a:r>
              <a:rPr lang="zh-CN" altLang="en-US" dirty="0" smtClean="0"/>
              <a:t>用地功能单一</a:t>
            </a:r>
            <a:endParaRPr lang="en-US" altLang="zh-CN" dirty="0" smtClean="0"/>
          </a:p>
          <a:p>
            <a:pPr>
              <a:buFont typeface="Arial" pitchFamily="34" charset="0"/>
              <a:buChar char="•"/>
              <a:defRPr/>
            </a:pPr>
            <a:r>
              <a:rPr lang="en-US" altLang="zh-CN" dirty="0" smtClean="0"/>
              <a:t> </a:t>
            </a:r>
            <a:r>
              <a:rPr lang="zh-CN" altLang="en-US" dirty="0" smtClean="0"/>
              <a:t>开发强度与公共交通不协调</a:t>
            </a:r>
          </a:p>
          <a:p>
            <a:pPr>
              <a:defRPr/>
            </a:pPr>
            <a:r>
              <a:rPr lang="zh-CN" altLang="en-US" dirty="0" smtClean="0"/>
              <a:t>新方案</a:t>
            </a:r>
            <a:r>
              <a:rPr lang="en-US" altLang="zh-CN" dirty="0" smtClean="0"/>
              <a:t>:</a:t>
            </a:r>
          </a:p>
          <a:p>
            <a:pPr>
              <a:buFont typeface="Arial" pitchFamily="34" charset="0"/>
              <a:buChar char="•"/>
              <a:defRPr/>
            </a:pPr>
            <a:r>
              <a:rPr lang="en-US" altLang="zh-CN" dirty="0" smtClean="0"/>
              <a:t> </a:t>
            </a:r>
            <a:r>
              <a:rPr lang="zh-CN" altLang="en-US" dirty="0" smtClean="0"/>
              <a:t>地块间平面、地块内竖向混合</a:t>
            </a:r>
            <a:endParaRPr lang="en-US" altLang="zh-CN" dirty="0" smtClean="0"/>
          </a:p>
          <a:p>
            <a:pPr>
              <a:buFont typeface="Arial" pitchFamily="34" charset="0"/>
              <a:buChar char="•"/>
              <a:defRPr/>
            </a:pPr>
            <a:r>
              <a:rPr lang="en-US" altLang="zh-CN" dirty="0" smtClean="0"/>
              <a:t> </a:t>
            </a:r>
            <a:r>
              <a:rPr lang="zh-CN" altLang="en-US" dirty="0" smtClean="0"/>
              <a:t>围绕公共交通节点高强度开发</a:t>
            </a:r>
          </a:p>
          <a:p>
            <a:pPr>
              <a:buFont typeface="Arial" pitchFamily="34" charset="0"/>
              <a:buNone/>
              <a:defRPr/>
            </a:pPr>
            <a:endParaRPr lang="en-US" altLang="zh-CN" dirty="0" smtClean="0"/>
          </a:p>
          <a:p>
            <a:pPr>
              <a:buFont typeface="Arial" pitchFamily="34" charset="0"/>
              <a:buNone/>
              <a:defRPr/>
            </a:pPr>
            <a:r>
              <a:rPr lang="zh-CN" altLang="en-US" dirty="0" smtClean="0"/>
              <a:t>公共交通网络</a:t>
            </a:r>
            <a:endParaRPr lang="en-US" altLang="zh-CN" dirty="0" smtClean="0"/>
          </a:p>
          <a:p>
            <a:pPr>
              <a:defRPr/>
            </a:pPr>
            <a:r>
              <a:rPr lang="zh-CN" altLang="en-US" dirty="0" smtClean="0"/>
              <a:t>原方案</a:t>
            </a:r>
            <a:r>
              <a:rPr lang="en-US" altLang="zh-CN" dirty="0" smtClean="0"/>
              <a:t>:</a:t>
            </a:r>
          </a:p>
          <a:p>
            <a:pPr>
              <a:buFont typeface="Arial" pitchFamily="34" charset="0"/>
              <a:buChar char="•"/>
              <a:defRPr/>
            </a:pPr>
            <a:r>
              <a:rPr lang="zh-CN" altLang="en-US" dirty="0" smtClean="0"/>
              <a:t>公共交通供给不强</a:t>
            </a:r>
            <a:endParaRPr lang="en-US" altLang="zh-CN" dirty="0" smtClean="0"/>
          </a:p>
          <a:p>
            <a:pPr>
              <a:buFont typeface="Arial" pitchFamily="34" charset="0"/>
              <a:buChar char="•"/>
              <a:defRPr/>
            </a:pPr>
            <a:r>
              <a:rPr lang="en-US" altLang="zh-CN" dirty="0" smtClean="0"/>
              <a:t>BRT</a:t>
            </a:r>
            <a:r>
              <a:rPr lang="zh-CN" altLang="en-US" dirty="0" smtClean="0"/>
              <a:t>和地铁一体化弱</a:t>
            </a:r>
            <a:endParaRPr lang="en-US" altLang="zh-CN" dirty="0" smtClean="0"/>
          </a:p>
          <a:p>
            <a:pPr>
              <a:defRPr/>
            </a:pPr>
            <a:r>
              <a:rPr lang="zh-CN" altLang="en-US" dirty="0" smtClean="0"/>
              <a:t>新方案：</a:t>
            </a:r>
            <a:endParaRPr lang="en-US" altLang="zh-CN" dirty="0" smtClean="0"/>
          </a:p>
          <a:p>
            <a:pPr>
              <a:buFont typeface="Arial" pitchFamily="34" charset="0"/>
              <a:buChar char="•"/>
              <a:defRPr/>
            </a:pPr>
            <a:r>
              <a:rPr lang="zh-CN" altLang="en-US" dirty="0" smtClean="0"/>
              <a:t>每隔</a:t>
            </a:r>
            <a:r>
              <a:rPr lang="en-US" altLang="zh-CN" dirty="0" smtClean="0"/>
              <a:t>600-800m</a:t>
            </a:r>
            <a:r>
              <a:rPr lang="zh-CN" altLang="en-US" dirty="0" smtClean="0"/>
              <a:t>一条</a:t>
            </a:r>
            <a:r>
              <a:rPr lang="en-US" altLang="zh-CN" dirty="0" smtClean="0"/>
              <a:t>BRT</a:t>
            </a:r>
          </a:p>
          <a:p>
            <a:pPr>
              <a:buFont typeface="Arial" pitchFamily="34" charset="0"/>
              <a:buChar char="•"/>
              <a:defRPr/>
            </a:pPr>
            <a:r>
              <a:rPr lang="zh-CN" altLang="en-US" dirty="0" smtClean="0"/>
              <a:t>一体化的网络</a:t>
            </a:r>
            <a:endParaRPr lang="en-US" altLang="zh-CN" dirty="0" smtClean="0"/>
          </a:p>
          <a:p>
            <a:pPr>
              <a:buFont typeface="Arial" pitchFamily="34" charset="0"/>
              <a:buChar char="•"/>
              <a:defRPr/>
            </a:pPr>
            <a:r>
              <a:rPr lang="en-US" altLang="zh-CN" dirty="0" smtClean="0"/>
              <a:t>BRT</a:t>
            </a:r>
            <a:r>
              <a:rPr lang="zh-CN" altLang="en-US" dirty="0" smtClean="0"/>
              <a:t>和慢行专用路</a:t>
            </a:r>
          </a:p>
          <a:p>
            <a:pPr>
              <a:buFont typeface="Arial" pitchFamily="34" charset="0"/>
              <a:buNone/>
              <a:defRPr/>
            </a:pPr>
            <a:endParaRPr lang="en-US" altLang="zh-CN" dirty="0" smtClean="0"/>
          </a:p>
          <a:p>
            <a:pPr>
              <a:buFont typeface="Arial" pitchFamily="34" charset="0"/>
              <a:buNone/>
              <a:defRPr/>
            </a:pPr>
            <a:r>
              <a:rPr lang="zh-CN" altLang="en-US" dirty="0" smtClean="0"/>
              <a:t>新方案：慢行专用道路网络</a:t>
            </a:r>
            <a:endParaRPr lang="en-US" altLang="zh-CN" dirty="0" smtClean="0"/>
          </a:p>
          <a:p>
            <a:pPr marL="171450" indent="-171450">
              <a:buFont typeface="Arial"/>
              <a:buChar char="•"/>
              <a:defRPr/>
            </a:pPr>
            <a:r>
              <a:rPr lang="zh-CN" altLang="en-US" dirty="0" smtClean="0"/>
              <a:t>所有街道都规划步道和自行车道</a:t>
            </a:r>
            <a:endParaRPr lang="en-US" altLang="zh-CN" dirty="0" smtClean="0"/>
          </a:p>
          <a:p>
            <a:pPr>
              <a:buFont typeface="Arial" pitchFamily="34" charset="0"/>
              <a:buChar char="•"/>
              <a:defRPr/>
            </a:pPr>
            <a:r>
              <a:rPr lang="en-US" altLang="zh-CN" dirty="0" smtClean="0"/>
              <a:t> </a:t>
            </a:r>
            <a:r>
              <a:rPr lang="zh-CN" altLang="en-US" dirty="0" smtClean="0"/>
              <a:t>与重要活动中心联系的慢行专用街道</a:t>
            </a:r>
          </a:p>
          <a:p>
            <a:pPr>
              <a:buFont typeface="Arial" pitchFamily="34" charset="0"/>
              <a:buNone/>
              <a:defRPr/>
            </a:pPr>
            <a:endParaRPr lang="en-US" altLang="zh-CN" dirty="0" smtClean="0"/>
          </a:p>
          <a:p>
            <a:pPr>
              <a:buFont typeface="Arial" pitchFamily="34" charset="0"/>
              <a:buChar char="•"/>
              <a:defRPr/>
            </a:pPr>
            <a:endParaRPr lang="zh-CN" altLang="en-US" dirty="0" smtClean="0"/>
          </a:p>
          <a:p>
            <a:pPr>
              <a:defRPr/>
            </a:pPr>
            <a:endParaRPr lang="en-US" dirty="0"/>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696E48-C105-E649-BED6-543256A8A26E}" type="slidenum">
              <a:rPr lang="en-US" altLang="zh-CN" sz="1200">
                <a:cs typeface="Geneva" charset="0"/>
              </a:rPr>
              <a:pPr/>
              <a:t>24</a:t>
            </a:fld>
            <a:endParaRPr lang="en-US" altLang="zh-CN" sz="1200">
              <a:cs typeface="Genev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xfrm>
            <a:off x="1765300" y="533400"/>
            <a:ext cx="3251200" cy="2438400"/>
          </a:xfrm>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cs typeface="Geneva"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22B7FF-FF6C-6C4F-9020-699B4AFED324}" type="slidenum">
              <a:rPr lang="en-US" sz="1200">
                <a:cs typeface="Geneva" charset="0"/>
              </a:rPr>
              <a:pPr/>
              <a:t>3</a:t>
            </a:fld>
            <a:endParaRPr lang="en-US" sz="1200">
              <a:cs typeface="Genev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几个阶段：</a:t>
            </a:r>
            <a:endParaRPr lang="en-US" altLang="zh-CN" dirty="0" smtClean="0"/>
          </a:p>
          <a:p>
            <a:r>
              <a:rPr lang="en-US" altLang="zh-CN" dirty="0" smtClean="0"/>
              <a:t>Urban design (conceptual level planning) </a:t>
            </a:r>
            <a:r>
              <a:rPr lang="zh-CN" altLang="en-US" dirty="0" smtClean="0"/>
              <a:t>国际专家参与阶段</a:t>
            </a:r>
            <a:endParaRPr lang="en-US" altLang="zh-CN" dirty="0" smtClean="0"/>
          </a:p>
          <a:p>
            <a:r>
              <a:rPr lang="en-US" altLang="zh-CN" dirty="0" smtClean="0"/>
              <a:t>Regulatory planning </a:t>
            </a:r>
            <a:r>
              <a:rPr lang="zh-CN" altLang="en-US" dirty="0" smtClean="0"/>
              <a:t>国内机构</a:t>
            </a:r>
            <a:endParaRPr lang="en-US" altLang="zh-CN" dirty="0" smtClean="0"/>
          </a:p>
          <a:p>
            <a:r>
              <a:rPr lang="en-US" altLang="zh-CN" dirty="0" smtClean="0"/>
              <a:t>Detailed construction planning </a:t>
            </a:r>
            <a:r>
              <a:rPr lang="zh-CN" altLang="en-US" dirty="0" smtClean="0"/>
              <a:t>国内、国外都可以，开发商出钱，地块出让后</a:t>
            </a:r>
            <a:endParaRPr lang="en-US" altLang="zh-CN" dirty="0" smtClean="0"/>
          </a:p>
          <a:p>
            <a:endParaRPr lang="en-US" dirty="0" smtClean="0"/>
          </a:p>
          <a:p>
            <a:pPr marL="228600" indent="-228600">
              <a:buAutoNum type="arabicPeriod"/>
            </a:pPr>
            <a:r>
              <a:rPr lang="zh-CN" altLang="en-US" dirty="0" smtClean="0"/>
              <a:t>路网网格</a:t>
            </a:r>
            <a:endParaRPr lang="en-US" altLang="zh-CN" dirty="0" smtClean="0"/>
          </a:p>
          <a:p>
            <a:pPr marL="228600" indent="-228600">
              <a:buAutoNum type="arabicPeriod"/>
            </a:pPr>
            <a:r>
              <a:rPr lang="en-US" altLang="zh-CN" dirty="0" smtClean="0"/>
              <a:t>Mixed use</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4</a:t>
            </a:fld>
            <a:endParaRPr lang="en-US"/>
          </a:p>
        </p:txBody>
      </p:sp>
    </p:spTree>
    <p:extLst>
      <p:ext uri="{BB962C8B-B14F-4D97-AF65-F5344CB8AC3E}">
        <p14:creationId xmlns:p14="http://schemas.microsoft.com/office/powerpoint/2010/main" val="335919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1765300" y="533400"/>
            <a:ext cx="3251200" cy="2438400"/>
          </a:xfrm>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CN">
                <a:latin typeface="Tahoma" charset="0"/>
              </a:rPr>
              <a:t>Every trip starts with a pedestrian</a:t>
            </a:r>
          </a:p>
          <a:p>
            <a:pPr eaLnBrk="1" hangingPunct="1">
              <a:spcBef>
                <a:spcPct val="0"/>
              </a:spcBef>
            </a:pPr>
            <a:r>
              <a:rPr lang="en-US" altLang="zh-CN">
                <a:latin typeface="Tahoma" charset="0"/>
              </a:rPr>
              <a:t>Good walking environments makes transit much more attractive</a:t>
            </a:r>
          </a:p>
          <a:p>
            <a:pPr eaLnBrk="1" hangingPunct="1">
              <a:spcBef>
                <a:spcPct val="0"/>
              </a:spcBef>
            </a:pPr>
            <a:r>
              <a:rPr lang="en-US" altLang="zh-CN">
                <a:latin typeface="Tahoma" charset="0"/>
              </a:rPr>
              <a:t>Good walking environments require: sidewalks, street crossings, varied facades, lighting, mixed-use, safety, convenience (local destinations and reduced trip demands)</a:t>
            </a:r>
          </a:p>
          <a:p>
            <a:pPr eaLnBrk="1" hangingPunct="1">
              <a:spcBef>
                <a:spcPct val="0"/>
              </a:spcBef>
            </a:pPr>
            <a:r>
              <a:rPr lang="en-US" altLang="zh-CN">
                <a:latin typeface="Tahoma" charset="0"/>
              </a:rPr>
              <a:t>A street that inspires walking is the hallmark of a good city.</a:t>
            </a:r>
          </a:p>
          <a:p>
            <a:pPr eaLnBrk="1" hangingPunct="1">
              <a:spcBef>
                <a:spcPct val="0"/>
              </a:spcBef>
            </a:pPr>
            <a:r>
              <a:rPr lang="en-US" altLang="zh-CN">
                <a:latin typeface="Tahoma" charset="0"/>
              </a:rPr>
              <a:t>Voting with feet </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3" tIns="44787" rIns="89573" bIns="44787"/>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5FA727-ACAA-C44F-BF70-F5F8AB8CCFA3}" type="slidenum">
              <a:rPr lang="en-US" altLang="zh-CN">
                <a:solidFill>
                  <a:srgbClr val="000000"/>
                </a:solidFill>
                <a:ea typeface="ヒラギノ角ゴ ProN W3" charset="0"/>
                <a:cs typeface="ヒラギノ角ゴ ProN W3" charset="0"/>
                <a:sym typeface="Arial" charset="0"/>
              </a:rPr>
              <a:pPr eaLnBrk="1" hangingPunct="1"/>
              <a:t>5</a:t>
            </a:fld>
            <a:endParaRPr lang="en-US" altLang="zh-CN">
              <a:solidFill>
                <a:srgbClr val="000000"/>
              </a:solidFill>
              <a:ea typeface="ヒラギノ角ゴ ProN W3" charset="0"/>
              <a:cs typeface="ヒラギノ角ゴ ProN W3" charset="0"/>
              <a:sym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最后地方团队出的控规图纸，图则</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6</a:t>
            </a:fld>
            <a:endParaRPr lang="en-US"/>
          </a:p>
        </p:txBody>
      </p:sp>
    </p:spTree>
    <p:extLst>
      <p:ext uri="{BB962C8B-B14F-4D97-AF65-F5344CB8AC3E}">
        <p14:creationId xmlns:p14="http://schemas.microsoft.com/office/powerpoint/2010/main" val="48167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altLang="zh-CN" dirty="0" smtClean="0">
                <a:solidFill>
                  <a:srgbClr val="292934"/>
                </a:solidFill>
                <a:latin typeface="+mn-lt"/>
                <a:ea typeface="黑体"/>
                <a:cs typeface="Calibri"/>
              </a:rPr>
              <a:t>National demos of Non-motorized transport (NMT) in 6 cities, including bicycling and walking</a:t>
            </a:r>
          </a:p>
          <a:p>
            <a:pPr eaLnBrk="1" hangingPunct="1">
              <a:spcBef>
                <a:spcPct val="0"/>
              </a:spcBef>
            </a:pPr>
            <a:endParaRPr lang="en-US" dirty="0" smtClean="0">
              <a:latin typeface="Tahoma" charset="0"/>
              <a:ea typeface="MS PGothic" charset="0"/>
              <a:cs typeface="Tahoma" charset="0"/>
            </a:endParaRPr>
          </a:p>
          <a:p>
            <a:pPr eaLnBrk="1" hangingPunct="1">
              <a:spcBef>
                <a:spcPct val="0"/>
              </a:spcBef>
            </a:pPr>
            <a:r>
              <a:rPr lang="en-US" dirty="0" smtClean="0">
                <a:latin typeface="Tahoma" charset="0"/>
                <a:ea typeface="MS PGothic" charset="0"/>
                <a:cs typeface="Tahoma" charset="0"/>
              </a:rPr>
              <a:t>Every </a:t>
            </a:r>
            <a:r>
              <a:rPr lang="en-US" dirty="0">
                <a:latin typeface="Tahoma" charset="0"/>
                <a:ea typeface="MS PGothic" charset="0"/>
                <a:cs typeface="Tahoma" charset="0"/>
              </a:rPr>
              <a:t>trip starts with a pedestrian</a:t>
            </a:r>
          </a:p>
          <a:p>
            <a:pPr eaLnBrk="1" hangingPunct="1">
              <a:spcBef>
                <a:spcPct val="0"/>
              </a:spcBef>
            </a:pPr>
            <a:r>
              <a:rPr lang="en-US" dirty="0">
                <a:latin typeface="Tahoma" charset="0"/>
                <a:ea typeface="MS PGothic" charset="0"/>
                <a:cs typeface="Tahoma" charset="0"/>
              </a:rPr>
              <a:t>Good walking environments makes transit much more attractive</a:t>
            </a:r>
          </a:p>
          <a:p>
            <a:pPr eaLnBrk="1" hangingPunct="1">
              <a:spcBef>
                <a:spcPct val="0"/>
              </a:spcBef>
            </a:pPr>
            <a:r>
              <a:rPr lang="en-US" dirty="0">
                <a:latin typeface="Tahoma" charset="0"/>
                <a:ea typeface="MS PGothic" charset="0"/>
                <a:cs typeface="Tahoma" charset="0"/>
              </a:rPr>
              <a:t>Good walking environments require: sidewalks, street crossings, varied facades, lighting, mixed-use, safety, convenience (local destinations and reduced trip demands)</a:t>
            </a:r>
          </a:p>
          <a:p>
            <a:pPr eaLnBrk="1" hangingPunct="1">
              <a:spcBef>
                <a:spcPct val="0"/>
              </a:spcBef>
            </a:pPr>
            <a:r>
              <a:rPr lang="en-US" dirty="0">
                <a:latin typeface="Tahoma" charset="0"/>
                <a:ea typeface="MS PGothic" charset="0"/>
                <a:cs typeface="Tahoma" charset="0"/>
              </a:rPr>
              <a:t>A street that inspires walking is the hallmark of a good city.</a:t>
            </a:r>
          </a:p>
          <a:p>
            <a:pPr eaLnBrk="1" hangingPunct="1">
              <a:spcBef>
                <a:spcPct val="0"/>
              </a:spcBef>
            </a:pPr>
            <a:r>
              <a:rPr lang="en-US" dirty="0">
                <a:latin typeface="Tahoma" charset="0"/>
                <a:ea typeface="MS PGothic" charset="0"/>
                <a:cs typeface="Tahoma" charset="0"/>
              </a:rPr>
              <a:t>Voting with feet </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73" tIns="44787" rIns="89573" bIns="4478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862" indent="-285716" eaLnBrk="0" hangingPunct="0">
              <a:defRPr sz="2400">
                <a:solidFill>
                  <a:srgbClr val="000000"/>
                </a:solidFill>
                <a:latin typeface="Arial" charset="0"/>
                <a:ea typeface="ヒラギノ角ゴ ProN W3" charset="0"/>
                <a:cs typeface="ヒラギノ角ゴ ProN W3" charset="0"/>
                <a:sym typeface="Arial" charset="0"/>
              </a:defRPr>
            </a:lvl2pPr>
            <a:lvl3pPr marL="1142865" indent="-228573" eaLnBrk="0" hangingPunct="0">
              <a:defRPr sz="2400">
                <a:solidFill>
                  <a:srgbClr val="000000"/>
                </a:solidFill>
                <a:latin typeface="Arial" charset="0"/>
                <a:ea typeface="ヒラギノ角ゴ ProN W3" charset="0"/>
                <a:cs typeface="ヒラギノ角ゴ ProN W3" charset="0"/>
                <a:sym typeface="Arial" charset="0"/>
              </a:defRPr>
            </a:lvl3pPr>
            <a:lvl4pPr marL="1600011" indent="-228573" eaLnBrk="0" hangingPunct="0">
              <a:defRPr sz="2400">
                <a:solidFill>
                  <a:srgbClr val="000000"/>
                </a:solidFill>
                <a:latin typeface="Arial" charset="0"/>
                <a:ea typeface="ヒラギノ角ゴ ProN W3" charset="0"/>
                <a:cs typeface="ヒラギノ角ゴ ProN W3" charset="0"/>
                <a:sym typeface="Arial" charset="0"/>
              </a:defRPr>
            </a:lvl4pPr>
            <a:lvl5pPr marL="2057156" indent="-228573" eaLnBrk="0" hangingPunct="0">
              <a:defRPr sz="2400">
                <a:solidFill>
                  <a:srgbClr val="000000"/>
                </a:solidFill>
                <a:latin typeface="Arial" charset="0"/>
                <a:ea typeface="ヒラギノ角ゴ ProN W3" charset="0"/>
                <a:cs typeface="ヒラギノ角ゴ ProN W3" charset="0"/>
                <a:sym typeface="Arial" charset="0"/>
              </a:defRPr>
            </a:lvl5pPr>
            <a:lvl6pPr marL="2514303"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449"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8594"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5741" indent="-228573"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2FAF7BE3-3C42-A346-BEEB-B49F6EC1E617}" type="slidenum">
              <a:rPr lang="en-US"/>
              <a:pPr eaLnBrk="1" hangingPunct="1"/>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界面杂乱，没有座椅、路灯</a:t>
            </a:r>
            <a:endParaRPr lang="en-US" altLang="zh-CN" dirty="0" smtClean="0"/>
          </a:p>
        </p:txBody>
      </p:sp>
      <p:sp>
        <p:nvSpPr>
          <p:cNvPr id="4" name="Slide Number Placeholder 3"/>
          <p:cNvSpPr>
            <a:spLocks noGrp="1"/>
          </p:cNvSpPr>
          <p:nvPr>
            <p:ph type="sldNum" sz="quarter" idx="10"/>
          </p:nvPr>
        </p:nvSpPr>
        <p:spPr/>
        <p:txBody>
          <a:bodyPr/>
          <a:lstStyle/>
          <a:p>
            <a:fld id="{7E8860B9-B2F6-4A4F-AB11-B8515687FD55}" type="slidenum">
              <a:rPr lang="en-US" smtClean="0"/>
              <a:pPr/>
              <a:t>12</a:t>
            </a:fld>
            <a:endParaRPr lang="en-US"/>
          </a:p>
        </p:txBody>
      </p:sp>
    </p:spTree>
    <p:extLst>
      <p:ext uri="{BB962C8B-B14F-4D97-AF65-F5344CB8AC3E}">
        <p14:creationId xmlns:p14="http://schemas.microsoft.com/office/powerpoint/2010/main" val="2241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地标性指示，照明</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14</a:t>
            </a:fld>
            <a:endParaRPr lang="en-US"/>
          </a:p>
        </p:txBody>
      </p:sp>
    </p:spTree>
    <p:extLst>
      <p:ext uri="{BB962C8B-B14F-4D97-AF65-F5344CB8AC3E}">
        <p14:creationId xmlns:p14="http://schemas.microsoft.com/office/powerpoint/2010/main" val="224639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Map stone</a:t>
            </a:r>
            <a:endParaRPr lang="en-US" dirty="0"/>
          </a:p>
        </p:txBody>
      </p:sp>
      <p:sp>
        <p:nvSpPr>
          <p:cNvPr id="4" name="Slide Number Placeholder 3"/>
          <p:cNvSpPr>
            <a:spLocks noGrp="1"/>
          </p:cNvSpPr>
          <p:nvPr>
            <p:ph type="sldNum" sz="quarter" idx="10"/>
          </p:nvPr>
        </p:nvSpPr>
        <p:spPr/>
        <p:txBody>
          <a:bodyPr/>
          <a:lstStyle/>
          <a:p>
            <a:fld id="{7E8860B9-B2F6-4A4F-AB11-B8515687FD55}" type="slidenum">
              <a:rPr lang="en-US" smtClean="0"/>
              <a:pPr/>
              <a:t>15</a:t>
            </a:fld>
            <a:endParaRPr lang="en-US"/>
          </a:p>
        </p:txBody>
      </p:sp>
    </p:spTree>
    <p:extLst>
      <p:ext uri="{BB962C8B-B14F-4D97-AF65-F5344CB8AC3E}">
        <p14:creationId xmlns:p14="http://schemas.microsoft.com/office/powerpoint/2010/main" val="359303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D7396A-B641-5746-91C1-A8A889599D34}"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284B9-3DBD-FA4F-887F-62CC3813E2C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7396A-B641-5746-91C1-A8A889599D34}"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7396A-B641-5746-91C1-A8A889599D34}"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0686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721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0031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077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61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493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D7396A-B641-5746-91C1-A8A889599D34}"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7396A-B641-5746-91C1-A8A889599D34}"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284B9-3DBD-FA4F-887F-62CC3813E2C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7396A-B641-5746-91C1-A8A889599D34}"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7396A-B641-5746-91C1-A8A889599D34}"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284B9-3DBD-FA4F-887F-62CC3813E2C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D7396A-B641-5746-91C1-A8A889599D34}"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7396A-B641-5746-91C1-A8A889599D34}"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396A-B641-5746-91C1-A8A889599D34}"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284B9-3DBD-FA4F-887F-62CC3813E2C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396A-B641-5746-91C1-A8A889599D34}"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284B9-3DBD-FA4F-887F-62CC3813E2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2D7396A-B641-5746-91C1-A8A889599D34}" type="datetimeFigureOut">
              <a:rPr lang="en-US" smtClean="0"/>
              <a:t>4/3/2014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C284B9-3DBD-FA4F-887F-62CC3813E2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Transforming </a:t>
            </a:r>
            <a:r>
              <a:rPr lang="en-US" i="1" dirty="0" err="1" smtClean="0"/>
              <a:t>chinA’s</a:t>
            </a:r>
            <a:r>
              <a:rPr lang="en-US" i="1" dirty="0" smtClean="0"/>
              <a:t> cities</a:t>
            </a:r>
            <a:endParaRPr lang="en-US" i="1" dirty="0"/>
          </a:p>
        </p:txBody>
      </p:sp>
      <p:sp>
        <p:nvSpPr>
          <p:cNvPr id="3" name="Subtitle 2"/>
          <p:cNvSpPr>
            <a:spLocks noGrp="1"/>
          </p:cNvSpPr>
          <p:nvPr>
            <p:ph type="subTitle" idx="1"/>
          </p:nvPr>
        </p:nvSpPr>
        <p:spPr/>
        <p:txBody>
          <a:bodyPr>
            <a:normAutofit fontScale="92500" lnSpcReduction="20000"/>
          </a:bodyPr>
          <a:lstStyle/>
          <a:p>
            <a:r>
              <a:rPr lang="en-US" dirty="0" err="1" smtClean="0"/>
              <a:t>Meng</a:t>
            </a:r>
            <a:r>
              <a:rPr lang="en-US" dirty="0" smtClean="0"/>
              <a:t> </a:t>
            </a:r>
            <a:r>
              <a:rPr lang="en-US" dirty="0" err="1" smtClean="0"/>
              <a:t>Fei</a:t>
            </a:r>
            <a:r>
              <a:rPr lang="en-US" dirty="0" smtClean="0"/>
              <a:t> and Jiang Lin</a:t>
            </a:r>
          </a:p>
          <a:p>
            <a:r>
              <a:rPr lang="en-US" dirty="0" smtClean="0"/>
              <a:t>The Energy Foundation China</a:t>
            </a:r>
          </a:p>
          <a:p>
            <a:endParaRPr lang="en-US" dirty="0"/>
          </a:p>
          <a:p>
            <a:r>
              <a:rPr lang="en-US" sz="2200" dirty="0" smtClean="0"/>
              <a:t>the 2nd Pacific Sustainable Cities Conference</a:t>
            </a:r>
          </a:p>
          <a:p>
            <a:r>
              <a:rPr lang="en-US" sz="2200" dirty="0" smtClean="0"/>
              <a:t>March 2014</a:t>
            </a:r>
            <a:endParaRPr lang="en-US" sz="2200" dirty="0"/>
          </a:p>
        </p:txBody>
      </p:sp>
    </p:spTree>
    <p:extLst>
      <p:ext uri="{BB962C8B-B14F-4D97-AF65-F5344CB8AC3E}">
        <p14:creationId xmlns:p14="http://schemas.microsoft.com/office/powerpoint/2010/main" val="2400965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2021"/>
          <a:stretch>
            <a:fillRect/>
          </a:stretch>
        </p:blipFill>
        <p:spPr bwMode="auto">
          <a:xfrm>
            <a:off x="0" y="929680"/>
            <a:ext cx="9144000" cy="5760640"/>
          </a:xfrm>
          <a:prstGeom prst="rect">
            <a:avLst/>
          </a:prstGeom>
          <a:noFill/>
          <a:ln w="9525">
            <a:noFill/>
            <a:miter lim="800000"/>
            <a:headEnd/>
            <a:tailEnd/>
          </a:ln>
        </p:spPr>
      </p:pic>
      <p:sp>
        <p:nvSpPr>
          <p:cNvPr id="4" name="Rectangle 3"/>
          <p:cNvSpPr/>
          <p:nvPr/>
        </p:nvSpPr>
        <p:spPr>
          <a:xfrm>
            <a:off x="0" y="857672"/>
            <a:ext cx="2915816"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 name="内容占位符 2"/>
          <p:cNvSpPr txBox="1">
            <a:spLocks/>
          </p:cNvSpPr>
          <p:nvPr/>
        </p:nvSpPr>
        <p:spPr>
          <a:xfrm>
            <a:off x="514350" y="762000"/>
            <a:ext cx="8039100" cy="1402184"/>
          </a:xfrm>
          <a:prstGeom prst="rect">
            <a:avLst/>
          </a:prstGeom>
        </p:spPr>
        <p:txBody>
          <a:bodyPr vert="horz" lIns="91429" tIns="45715" rIns="91429" bIns="45715" rtlCol="0">
            <a:noAutofit/>
          </a:bodyPr>
          <a:lstStyle/>
          <a:p>
            <a:pPr marL="342859" indent="-342859" defTabSz="1474611">
              <a:spcBef>
                <a:spcPct val="20000"/>
              </a:spcBef>
              <a:defRPr/>
            </a:pPr>
            <a:r>
              <a:rPr lang="en-US" altLang="zh-CN" sz="2800" b="1" dirty="0" smtClean="0">
                <a:latin typeface="+mj-lt"/>
                <a:ea typeface="微软雅黑" pitchFamily="34" charset="-122"/>
              </a:rPr>
              <a:t>Sidewalk/Accessibility</a:t>
            </a:r>
            <a:endParaRPr lang="zh-CN" altLang="en-US" sz="2800" b="1" dirty="0">
              <a:latin typeface="+mj-lt"/>
              <a:ea typeface="微软雅黑" pitchFamily="34" charset="-122"/>
            </a:endParaRPr>
          </a:p>
        </p:txBody>
      </p:sp>
      <p:pic>
        <p:nvPicPr>
          <p:cNvPr id="6" name="Picture 1" descr="E:\Energy Foundation\重庆\慢行\Photos\20101125示范段施工队交接\IMG_75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 y="1492163"/>
            <a:ext cx="2038350" cy="2717581"/>
          </a:xfrm>
          <a:prstGeom prst="rect">
            <a:avLst/>
          </a:prstGeom>
          <a:noFill/>
        </p:spPr>
      </p:pic>
      <p:pic>
        <p:nvPicPr>
          <p:cNvPr id="8" name="Billede 8" descr="logo.png"/>
          <p:cNvPicPr>
            <a:picLocks noChangeAspect="1" noChangeArrowheads="1"/>
          </p:cNvPicPr>
          <p:nvPr/>
        </p:nvPicPr>
        <p:blipFill>
          <a:blip r:embed="rId4" cstate="print"/>
          <a:srcRect/>
          <a:stretch>
            <a:fillRect/>
          </a:stretch>
        </p:blipFill>
        <p:spPr bwMode="auto">
          <a:xfrm>
            <a:off x="7380312" y="6560836"/>
            <a:ext cx="1691680" cy="268179"/>
          </a:xfrm>
          <a:prstGeom prst="rect">
            <a:avLst/>
          </a:prstGeom>
          <a:noFill/>
          <a:ln w="9525">
            <a:noFill/>
            <a:miter lim="800000"/>
            <a:headEnd/>
            <a:tailEnd/>
          </a:ln>
        </p:spPr>
      </p:pic>
    </p:spTree>
    <p:extLst>
      <p:ext uri="{BB962C8B-B14F-4D97-AF65-F5344CB8AC3E}">
        <p14:creationId xmlns:p14="http://schemas.microsoft.com/office/powerpoint/2010/main" val="3772297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t="1031" r="398"/>
          <a:stretch>
            <a:fillRect/>
          </a:stretch>
        </p:blipFill>
        <p:spPr bwMode="auto">
          <a:xfrm rot="5400000">
            <a:off x="2758588" y="1532611"/>
            <a:ext cx="8696318" cy="4074505"/>
          </a:xfrm>
          <a:prstGeom prst="rect">
            <a:avLst/>
          </a:prstGeom>
          <a:noFill/>
          <a:ln w="9525">
            <a:noFill/>
            <a:miter lim="800000"/>
            <a:headEnd/>
            <a:tailEnd/>
          </a:ln>
        </p:spPr>
      </p:pic>
      <p:sp>
        <p:nvSpPr>
          <p:cNvPr id="8" name="内容占位符 2"/>
          <p:cNvSpPr txBox="1">
            <a:spLocks/>
          </p:cNvSpPr>
          <p:nvPr/>
        </p:nvSpPr>
        <p:spPr>
          <a:xfrm>
            <a:off x="514350" y="762000"/>
            <a:ext cx="5255179" cy="1402184"/>
          </a:xfrm>
          <a:prstGeom prst="rect">
            <a:avLst/>
          </a:prstGeom>
        </p:spPr>
        <p:txBody>
          <a:bodyPr vert="horz" lIns="91429" tIns="45715" rIns="91429" bIns="45715" rtlCol="0">
            <a:noAutofit/>
          </a:bodyPr>
          <a:lstStyle/>
          <a:p>
            <a:pPr marL="342859" indent="-342859" defTabSz="1474611">
              <a:spcBef>
                <a:spcPct val="20000"/>
              </a:spcBef>
              <a:defRPr/>
            </a:pPr>
            <a:r>
              <a:rPr lang="en-US" altLang="zh-CN" sz="2800" b="1" dirty="0" smtClean="0">
                <a:latin typeface="+mj-lt"/>
                <a:ea typeface="微软雅黑" pitchFamily="34" charset="-122"/>
              </a:rPr>
              <a:t>Pilot Implementation</a:t>
            </a:r>
          </a:p>
          <a:p>
            <a:pPr marL="342859" indent="-342859" defTabSz="1474611">
              <a:spcBef>
                <a:spcPct val="20000"/>
              </a:spcBef>
              <a:buFont typeface="Arial" pitchFamily="34" charset="0"/>
              <a:buChar char="•"/>
              <a:defRPr/>
            </a:pPr>
            <a:r>
              <a:rPr lang="en-US" altLang="zh-CN" sz="2800" dirty="0" smtClean="0">
                <a:latin typeface="+mj-lt"/>
                <a:ea typeface="微软雅黑" pitchFamily="34" charset="-122"/>
              </a:rPr>
              <a:t>3.9km route</a:t>
            </a:r>
          </a:p>
          <a:p>
            <a:pPr marL="342859" indent="-342859" defTabSz="1474611">
              <a:spcBef>
                <a:spcPct val="20000"/>
              </a:spcBef>
              <a:buFont typeface="Arial" pitchFamily="34" charset="0"/>
              <a:buChar char="•"/>
              <a:defRPr/>
            </a:pPr>
            <a:r>
              <a:rPr lang="en-US" altLang="zh-CN" sz="2800" dirty="0" smtClean="0">
                <a:latin typeface="+mj-lt"/>
                <a:ea typeface="微软雅黑" pitchFamily="34" charset="-122"/>
              </a:rPr>
              <a:t>8</a:t>
            </a:r>
            <a:r>
              <a:rPr lang="zh-CN" altLang="en-US" sz="2800" dirty="0" smtClean="0">
                <a:latin typeface="+mj-lt"/>
                <a:ea typeface="微软雅黑" pitchFamily="34" charset="-122"/>
              </a:rPr>
              <a:t> </a:t>
            </a:r>
            <a:r>
              <a:rPr lang="en-US" altLang="zh-CN" sz="2800" dirty="0" smtClean="0">
                <a:latin typeface="+mj-lt"/>
                <a:ea typeface="微软雅黑" pitchFamily="34" charset="-122"/>
              </a:rPr>
              <a:t>segments</a:t>
            </a:r>
          </a:p>
          <a:p>
            <a:pPr marL="342859" indent="-342859" defTabSz="1474611">
              <a:spcBef>
                <a:spcPct val="20000"/>
              </a:spcBef>
              <a:buFont typeface="Arial" pitchFamily="34" charset="0"/>
              <a:buChar char="•"/>
              <a:defRPr/>
            </a:pPr>
            <a:r>
              <a:rPr lang="en-US" altLang="zh-CN" sz="2800" dirty="0" smtClean="0">
                <a:latin typeface="+mj-lt"/>
                <a:ea typeface="微软雅黑" pitchFamily="34" charset="-122"/>
              </a:rPr>
              <a:t>7 public space nodes</a:t>
            </a:r>
            <a:endParaRPr lang="zh-CN" altLang="en-US" sz="2800" dirty="0">
              <a:latin typeface="+mj-lt"/>
              <a:ea typeface="微软雅黑" pitchFamily="34" charset="-122"/>
            </a:endParaRPr>
          </a:p>
        </p:txBody>
      </p:sp>
      <p:pic>
        <p:nvPicPr>
          <p:cNvPr id="29697" name="Picture 1" descr="E:\Energy Foundation\重庆\慢行\Photos\20101125示范段施工队交接\IMG_7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 y="3247802"/>
            <a:ext cx="3695700" cy="2771997"/>
          </a:xfrm>
          <a:prstGeom prst="rect">
            <a:avLst/>
          </a:prstGeom>
          <a:noFill/>
        </p:spPr>
      </p:pic>
      <p:sp>
        <p:nvSpPr>
          <p:cNvPr id="5" name="Text Box 5"/>
          <p:cNvSpPr txBox="1">
            <a:spLocks noChangeArrowheads="1"/>
          </p:cNvSpPr>
          <p:nvPr/>
        </p:nvSpPr>
        <p:spPr bwMode="auto">
          <a:xfrm>
            <a:off x="1487929" y="6493026"/>
            <a:ext cx="8447087" cy="272641"/>
          </a:xfrm>
          <a:prstGeom prst="rect">
            <a:avLst/>
          </a:prstGeom>
          <a:noFill/>
          <a:ln w="9525">
            <a:noFill/>
            <a:miter lim="800000"/>
            <a:headEnd/>
            <a:tailEnd/>
          </a:ln>
        </p:spPr>
        <p:txBody>
          <a:bodyPr lIns="56644" tIns="28322" rIns="56644" bIns="28322">
            <a:spAutoFit/>
          </a:bodyPr>
          <a:lstStyle/>
          <a:p>
            <a:pPr>
              <a:spcBef>
                <a:spcPct val="0"/>
              </a:spcBef>
              <a:defRPr/>
            </a:pPr>
            <a:r>
              <a:rPr lang="en-US" altLang="zh-CN" sz="1400" dirty="0" smtClean="0">
                <a:ea typeface="微软雅黑" pitchFamily="34" charset="-122"/>
              </a:rPr>
              <a:t>Courtesy of Chongqing Urban Planning Institute</a:t>
            </a:r>
            <a:endParaRPr lang="en-US" altLang="zh-CN" sz="1400" dirty="0">
              <a:ea typeface="微软雅黑" pitchFamily="34" charset="-122"/>
            </a:endParaRPr>
          </a:p>
        </p:txBody>
      </p:sp>
    </p:spTree>
    <p:extLst>
      <p:ext uri="{BB962C8B-B14F-4D97-AF65-F5344CB8AC3E}">
        <p14:creationId xmlns:p14="http://schemas.microsoft.com/office/powerpoint/2010/main" val="2667310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nergy Foundation\重庆\慢行\Photos\20101015 示范段route3\IMG_4817.jpg"/>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0" y="1217326"/>
            <a:ext cx="9144000" cy="5139214"/>
          </a:xfrm>
          <a:prstGeom prst="rect">
            <a:avLst/>
          </a:prstGeom>
          <a:noFill/>
        </p:spPr>
      </p:pic>
    </p:spTree>
    <p:extLst>
      <p:ext uri="{BB962C8B-B14F-4D97-AF65-F5344CB8AC3E}">
        <p14:creationId xmlns:p14="http://schemas.microsoft.com/office/powerpoint/2010/main" val="58730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Energy Foundation\重庆\慢行II\Photo\20120422 第三步道\IMG_15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114457"/>
            <a:ext cx="9189745" cy="5164924"/>
          </a:xfrm>
          <a:prstGeom prst="rect">
            <a:avLst/>
          </a:prstGeom>
          <a:noFill/>
        </p:spPr>
      </p:pic>
    </p:spTree>
    <p:extLst>
      <p:ext uri="{BB962C8B-B14F-4D97-AF65-F5344CB8AC3E}">
        <p14:creationId xmlns:p14="http://schemas.microsoft.com/office/powerpoint/2010/main" val="216551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2396" y="4929198"/>
            <a:ext cx="121444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6" name="Picture 2" descr="E:\Energy Foundation\重庆\慢行\Photos\2010 12 15 重庆慢行现场\2010 12 15 山城第三步道 with WY\IMG_7958.jpg"/>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l="8619" t="30728" r="39126" b="45815"/>
          <a:stretch>
            <a:fillRect/>
          </a:stretch>
        </p:blipFill>
        <p:spPr bwMode="auto">
          <a:xfrm>
            <a:off x="0" y="1052736"/>
            <a:ext cx="9144000" cy="5256584"/>
          </a:xfrm>
          <a:prstGeom prst="rect">
            <a:avLst/>
          </a:prstGeom>
          <a:noFill/>
        </p:spPr>
      </p:pic>
    </p:spTree>
    <p:extLst>
      <p:ext uri="{BB962C8B-B14F-4D97-AF65-F5344CB8AC3E}">
        <p14:creationId xmlns:p14="http://schemas.microsoft.com/office/powerpoint/2010/main" val="352191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UserXP\Desktop\20111025\IMG_7644.JPG"/>
          <p:cNvPicPr>
            <a:picLocks noChangeAspect="1" noChangeArrowheads="1"/>
          </p:cNvPicPr>
          <p:nvPr/>
        </p:nvPicPr>
        <p:blipFill>
          <a:blip r:embed="rId3" cstate="email">
            <a:extLst>
              <a:ext uri="{28A0092B-C50C-407E-A947-70E740481C1C}">
                <a14:useLocalDpi xmlns:a14="http://schemas.microsoft.com/office/drawing/2010/main"/>
              </a:ext>
            </a:extLst>
          </a:blip>
          <a:srcRect t="16854"/>
          <a:stretch>
            <a:fillRect/>
          </a:stretch>
        </p:blipFill>
        <p:spPr bwMode="auto">
          <a:xfrm>
            <a:off x="1" y="1000108"/>
            <a:ext cx="9144000" cy="5286412"/>
          </a:xfrm>
          <a:prstGeom prst="rect">
            <a:avLst/>
          </a:prstGeom>
          <a:noFill/>
        </p:spPr>
      </p:pic>
    </p:spTree>
    <p:extLst>
      <p:ext uri="{BB962C8B-B14F-4D97-AF65-F5344CB8AC3E}">
        <p14:creationId xmlns:p14="http://schemas.microsoft.com/office/powerpoint/2010/main" val="197688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2396" y="4929198"/>
            <a:ext cx="121444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2530" name="Picture 2" descr="E:\Energy Foundation\重庆\慢行\Photos\20101125示范段施工队交接\IMG_7562.jpg"/>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l="18042" t="17038" r="17213" b="11801"/>
          <a:stretch>
            <a:fillRect/>
          </a:stretch>
        </p:blipFill>
        <p:spPr bwMode="auto">
          <a:xfrm>
            <a:off x="1" y="222205"/>
            <a:ext cx="9143999" cy="6478134"/>
          </a:xfrm>
          <a:prstGeom prst="rect">
            <a:avLst/>
          </a:prstGeom>
          <a:noFill/>
        </p:spPr>
      </p:pic>
    </p:spTree>
    <p:extLst>
      <p:ext uri="{BB962C8B-B14F-4D97-AF65-F5344CB8AC3E}">
        <p14:creationId xmlns:p14="http://schemas.microsoft.com/office/powerpoint/2010/main" val="813532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Energy Foundation\重庆\慢行II\Photo\20120422 第三步道\IMG_15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08720"/>
            <a:ext cx="9144000" cy="5139214"/>
          </a:xfrm>
          <a:prstGeom prst="rect">
            <a:avLst/>
          </a:prstGeom>
          <a:noFill/>
        </p:spPr>
      </p:pic>
    </p:spTree>
    <p:extLst>
      <p:ext uri="{BB962C8B-B14F-4D97-AF65-F5344CB8AC3E}">
        <p14:creationId xmlns:p14="http://schemas.microsoft.com/office/powerpoint/2010/main" val="4118966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2396" y="4929198"/>
            <a:ext cx="121444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3557" name="Picture 5" descr="C:\Documents and Settings\UserXP\Desktop\20111025\IMG_7611.JPG"/>
          <p:cNvPicPr>
            <a:picLocks noChangeAspect="1" noChangeArrowheads="1"/>
          </p:cNvPicPr>
          <p:nvPr/>
        </p:nvPicPr>
        <p:blipFill>
          <a:blip r:embed="rId3" cstate="email">
            <a:extLst>
              <a:ext uri="{28A0092B-C50C-407E-A947-70E740481C1C}">
                <a14:useLocalDpi xmlns:a14="http://schemas.microsoft.com/office/drawing/2010/main"/>
              </a:ext>
            </a:extLst>
          </a:blip>
          <a:srcRect l="39714" t="34071" r="18619" b="34462"/>
          <a:stretch>
            <a:fillRect/>
          </a:stretch>
        </p:blipFill>
        <p:spPr bwMode="auto">
          <a:xfrm>
            <a:off x="-357222" y="1571613"/>
            <a:ext cx="3571900" cy="4046283"/>
          </a:xfrm>
          <a:prstGeom prst="rect">
            <a:avLst/>
          </a:prstGeom>
          <a:noFill/>
        </p:spPr>
      </p:pic>
      <p:pic>
        <p:nvPicPr>
          <p:cNvPr id="23558" name="Picture 6" descr="C:\Documents and Settings\UserXP\Desktop\20111025\IMG_7636.JPG"/>
          <p:cNvPicPr>
            <a:picLocks noChangeAspect="1" noChangeArrowheads="1"/>
          </p:cNvPicPr>
          <p:nvPr/>
        </p:nvPicPr>
        <p:blipFill>
          <a:blip r:embed="rId4" cstate="email">
            <a:extLst>
              <a:ext uri="{28A0092B-C50C-407E-A947-70E740481C1C}">
                <a14:useLocalDpi xmlns:a14="http://schemas.microsoft.com/office/drawing/2010/main"/>
              </a:ext>
            </a:extLst>
          </a:blip>
          <a:srcRect l="36967" t="47794" r="36827" b="31461"/>
          <a:stretch>
            <a:fillRect/>
          </a:stretch>
        </p:blipFill>
        <p:spPr bwMode="auto">
          <a:xfrm>
            <a:off x="6357951" y="1571612"/>
            <a:ext cx="3276847" cy="4071966"/>
          </a:xfrm>
          <a:prstGeom prst="rect">
            <a:avLst/>
          </a:prstGeom>
          <a:noFill/>
        </p:spPr>
      </p:pic>
      <p:pic>
        <p:nvPicPr>
          <p:cNvPr id="9" name="Picture 2" descr="E:\Energy Foundation\重庆\慢行\Photos\2011 07 14 人和街路口改造\img_6664.jpg"/>
          <p:cNvPicPr>
            <a:picLocks noChangeAspect="1" noChangeArrowheads="1"/>
          </p:cNvPicPr>
          <p:nvPr/>
        </p:nvPicPr>
        <p:blipFill>
          <a:blip r:embed="rId5" cstate="email">
            <a:extLst>
              <a:ext uri="{28A0092B-C50C-407E-A947-70E740481C1C}">
                <a14:useLocalDpi xmlns:a14="http://schemas.microsoft.com/office/drawing/2010/main"/>
              </a:ext>
            </a:extLst>
          </a:blip>
          <a:srcRect b="9836"/>
          <a:stretch>
            <a:fillRect/>
          </a:stretch>
        </p:blipFill>
        <p:spPr bwMode="auto">
          <a:xfrm rot="10800000" flipH="1" flipV="1">
            <a:off x="3286117" y="1571613"/>
            <a:ext cx="2991850" cy="4046355"/>
          </a:xfrm>
          <a:prstGeom prst="rect">
            <a:avLst/>
          </a:prstGeom>
          <a:noFill/>
        </p:spPr>
      </p:pic>
    </p:spTree>
    <p:extLst>
      <p:ext uri="{BB962C8B-B14F-4D97-AF65-F5344CB8AC3E}">
        <p14:creationId xmlns:p14="http://schemas.microsoft.com/office/powerpoint/2010/main" val="3496783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57200" y="1417638"/>
            <a:ext cx="5349834" cy="47456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b="1" dirty="0" smtClean="0"/>
              <a:t>LOGIC MODEL</a:t>
            </a:r>
            <a:endParaRPr lang="en-US" b="1" dirty="0"/>
          </a:p>
        </p:txBody>
      </p:sp>
      <p:sp>
        <p:nvSpPr>
          <p:cNvPr id="23" name="Subtitle 2"/>
          <p:cNvSpPr txBox="1">
            <a:spLocks/>
          </p:cNvSpPr>
          <p:nvPr/>
        </p:nvSpPr>
        <p:spPr>
          <a:xfrm>
            <a:off x="669396" y="1829720"/>
            <a:ext cx="1884261" cy="528579"/>
          </a:xfrm>
          <a:prstGeom prst="rect">
            <a:avLst/>
          </a:prstGeom>
          <a:solidFill>
            <a:srgbClr val="C00000"/>
          </a:solidFill>
          <a:ln w="19050">
            <a:noFill/>
          </a:ln>
        </p:spPr>
        <p:txBody>
          <a:bodyPr vert="horz" lIns="91440" tIns="45720" rIns="91440" bIns="45720" rtlCol="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Technical guidelines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&amp;</a:t>
            </a:r>
            <a:r>
              <a:rPr kumimoji="0" lang="en-US" altLang="zh-CN" b="0" i="0" u="none" strike="noStrike" kern="1200" cap="none" spc="0" normalizeH="0" noProof="0" dirty="0" smtClean="0">
                <a:ln>
                  <a:noFill/>
                </a:ln>
                <a:solidFill>
                  <a:schemeClr val="bg1"/>
                </a:solidFill>
                <a:effectLst/>
                <a:uLnTx/>
                <a:uFillTx/>
                <a:latin typeface="+mn-lt"/>
                <a:ea typeface="+mn-ea"/>
                <a:cs typeface="+mn-cs"/>
              </a:rPr>
              <a:t> principles</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Subtitle 2"/>
          <p:cNvSpPr txBox="1">
            <a:spLocks/>
          </p:cNvSpPr>
          <p:nvPr/>
        </p:nvSpPr>
        <p:spPr>
          <a:xfrm>
            <a:off x="3541608" y="1565430"/>
            <a:ext cx="1949173" cy="528579"/>
          </a:xfrm>
          <a:prstGeom prst="rect">
            <a:avLst/>
          </a:prstGeom>
          <a:solidFill>
            <a:schemeClr val="tx2">
              <a:lumMod val="40000"/>
              <a:lumOff val="60000"/>
            </a:schemeClr>
          </a:solidFill>
          <a:ln w="19050">
            <a:noFill/>
          </a:ln>
        </p:spPr>
        <p:txBody>
          <a:bodyPr vert="horz" lIns="91440" tIns="45720" rIns="91440" bIns="45720" rtlCol="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Pilots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 initiate</a:t>
            </a:r>
            <a:r>
              <a:rPr kumimoji="0" lang="en-US" altLang="zh-CN" b="0" i="0" u="none" strike="noStrike" kern="1200" cap="none" spc="0" normalizeH="0" noProof="0" dirty="0" smtClean="0">
                <a:ln>
                  <a:noFill/>
                </a:ln>
                <a:solidFill>
                  <a:schemeClr val="bg1"/>
                </a:solidFill>
                <a:effectLst/>
                <a:uLnTx/>
                <a:uFillTx/>
                <a:latin typeface="+mn-lt"/>
                <a:ea typeface="+mn-ea"/>
                <a:cs typeface="+mn-cs"/>
              </a:rPr>
              <a:t> concepts</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Subtitle 2"/>
          <p:cNvSpPr txBox="1">
            <a:spLocks/>
          </p:cNvSpPr>
          <p:nvPr/>
        </p:nvSpPr>
        <p:spPr>
          <a:xfrm>
            <a:off x="669396" y="2992593"/>
            <a:ext cx="1884262" cy="528579"/>
          </a:xfrm>
          <a:prstGeom prst="rect">
            <a:avLst/>
          </a:prstGeom>
          <a:solidFill>
            <a:srgbClr val="C00000"/>
          </a:solidFill>
          <a:ln w="19050">
            <a:noFill/>
          </a:ln>
        </p:spPr>
        <p:txBody>
          <a:bodyPr vert="horz" lIns="91440" tIns="45720" rIns="91440" bIns="45720" rtlCol="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Voluntary</a:t>
            </a:r>
            <a:r>
              <a:rPr kumimoji="0" lang="en-US" altLang="zh-CN" b="0" i="0" u="none" strike="noStrike" kern="1200" cap="none" spc="0" normalizeH="0" noProof="0" dirty="0" smtClean="0">
                <a:ln>
                  <a:noFill/>
                </a:ln>
                <a:solidFill>
                  <a:schemeClr val="bg1"/>
                </a:solidFill>
                <a:effectLst/>
                <a:uLnTx/>
                <a:uFillTx/>
                <a:latin typeface="+mn-lt"/>
                <a:ea typeface="+mn-ea"/>
                <a:cs typeface="+mn-cs"/>
              </a:rPr>
              <a:t> policies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noProof="0" dirty="0" smtClean="0">
                <a:ln>
                  <a:noFill/>
                </a:ln>
                <a:solidFill>
                  <a:schemeClr val="bg1"/>
                </a:solidFill>
                <a:effectLst/>
                <a:uLnTx/>
                <a:uFillTx/>
                <a:latin typeface="+mn-lt"/>
                <a:ea typeface="+mn-ea"/>
                <a:cs typeface="+mn-cs"/>
              </a:rPr>
              <a:t>&amp; incentives</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Subtitle 2"/>
          <p:cNvSpPr txBox="1">
            <a:spLocks/>
          </p:cNvSpPr>
          <p:nvPr/>
        </p:nvSpPr>
        <p:spPr>
          <a:xfrm>
            <a:off x="3541608" y="2728304"/>
            <a:ext cx="1949173" cy="528579"/>
          </a:xfrm>
          <a:prstGeom prst="rect">
            <a:avLst/>
          </a:prstGeom>
          <a:solidFill>
            <a:schemeClr val="tx2">
              <a:lumMod val="40000"/>
              <a:lumOff val="60000"/>
            </a:schemeClr>
          </a:solidFill>
          <a:ln w="19050">
            <a:noFill/>
          </a:ln>
        </p:spPr>
        <p:txBody>
          <a:bodyPr vert="horz" lIns="91440" tIns="45720" rIns="91440" bIns="45720" rtlCol="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Pilots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verify</a:t>
            </a:r>
            <a:r>
              <a:rPr kumimoji="0" lang="en-US" altLang="zh-CN" b="0" i="0" u="none" strike="noStrike" kern="1200" cap="none" spc="0" normalizeH="0" noProof="0" dirty="0" smtClean="0">
                <a:ln>
                  <a:noFill/>
                </a:ln>
                <a:solidFill>
                  <a:schemeClr val="bg1"/>
                </a:solidFill>
                <a:effectLst/>
                <a:uLnTx/>
                <a:uFillTx/>
                <a:latin typeface="+mn-lt"/>
                <a:ea typeface="+mn-ea"/>
                <a:cs typeface="+mn-cs"/>
              </a:rPr>
              <a:t> concepts</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Subtitle 2"/>
          <p:cNvSpPr txBox="1">
            <a:spLocks/>
          </p:cNvSpPr>
          <p:nvPr/>
        </p:nvSpPr>
        <p:spPr>
          <a:xfrm>
            <a:off x="3541608" y="3838318"/>
            <a:ext cx="1949173" cy="528579"/>
          </a:xfrm>
          <a:prstGeom prst="rect">
            <a:avLst/>
          </a:prstGeom>
          <a:solidFill>
            <a:schemeClr val="tx2">
              <a:lumMod val="40000"/>
              <a:lumOff val="60000"/>
            </a:schemeClr>
          </a:solidFill>
          <a:ln w="19050">
            <a:noFill/>
          </a:ln>
        </p:spPr>
        <p:txBody>
          <a:bodyPr vert="horz" lIns="91440" tIns="45720" rIns="91440" bIns="45720" rtlCol="0">
            <a:normAutofit fontScale="77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rPr>
              <a:t>Pilots demonstrate</a:t>
            </a:r>
            <a:endParaRPr lang="en-US" altLang="zh-CN" dirty="0" smtClean="0">
              <a:solidFill>
                <a:schemeClr val="bg1"/>
              </a:solidFill>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noProof="0" dirty="0" smtClean="0">
                <a:ln>
                  <a:noFill/>
                </a:ln>
                <a:solidFill>
                  <a:schemeClr val="bg1"/>
                </a:solidFill>
                <a:effectLst/>
                <a:uLnTx/>
                <a:uFillTx/>
                <a:latin typeface="+mn-lt"/>
                <a:ea typeface="+mn-ea"/>
                <a:cs typeface="+mn-cs"/>
              </a:rPr>
              <a:t>techniques &amp; capacity</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Subtitle 2"/>
          <p:cNvSpPr txBox="1">
            <a:spLocks/>
          </p:cNvSpPr>
          <p:nvPr/>
        </p:nvSpPr>
        <p:spPr>
          <a:xfrm>
            <a:off x="669396" y="4102608"/>
            <a:ext cx="1884262" cy="528579"/>
          </a:xfrm>
          <a:prstGeom prst="rect">
            <a:avLst/>
          </a:prstGeom>
          <a:solidFill>
            <a:srgbClr val="C00000"/>
          </a:solidFill>
          <a:ln w="19050">
            <a:noFill/>
          </a:ln>
        </p:spPr>
        <p:txBody>
          <a:bodyPr vert="horz" lIns="91440" tIns="45720" rIns="91440" bIns="45720" rtlCol="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Mandatory policies</a:t>
            </a:r>
            <a:r>
              <a:rPr kumimoji="0" lang="en-US" altLang="zh-CN" b="0" i="0" u="none" strike="noStrike" kern="1200" cap="none" spc="0" normalizeH="0" noProof="0" dirty="0" smtClean="0">
                <a:ln>
                  <a:noFill/>
                </a:ln>
                <a:solidFill>
                  <a:schemeClr val="bg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noProof="0" dirty="0" smtClean="0">
                <a:ln>
                  <a:noFill/>
                </a:ln>
                <a:solidFill>
                  <a:schemeClr val="bg1"/>
                </a:solidFill>
                <a:effectLst/>
                <a:uLnTx/>
                <a:uFillTx/>
                <a:latin typeface="+mn-lt"/>
                <a:ea typeface="+mn-ea"/>
                <a:cs typeface="+mn-cs"/>
              </a:rPr>
              <a:t>&amp; standards/codes</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29" name="Down Arrow 28"/>
          <p:cNvSpPr/>
          <p:nvPr/>
        </p:nvSpPr>
        <p:spPr>
          <a:xfrm>
            <a:off x="1282617" y="2601145"/>
            <a:ext cx="423680" cy="215253"/>
          </a:xfrm>
          <a:prstGeom prst="downArrow">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Down Arrow 29"/>
          <p:cNvSpPr/>
          <p:nvPr/>
        </p:nvSpPr>
        <p:spPr>
          <a:xfrm>
            <a:off x="1282617" y="3714983"/>
            <a:ext cx="423680" cy="246670"/>
          </a:xfrm>
          <a:prstGeom prst="downArrow">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Subtitle 2"/>
          <p:cNvSpPr txBox="1">
            <a:spLocks/>
          </p:cNvSpPr>
          <p:nvPr/>
        </p:nvSpPr>
        <p:spPr>
          <a:xfrm>
            <a:off x="3600668" y="4846664"/>
            <a:ext cx="1890113" cy="445906"/>
          </a:xfrm>
          <a:prstGeom prst="rect">
            <a:avLst/>
          </a:prstGeom>
          <a:solidFill>
            <a:srgbClr val="00B050"/>
          </a:solidFill>
          <a:ln w="19050">
            <a:no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cs"/>
              </a:rPr>
              <a:t>Fully Scale Up</a:t>
            </a:r>
            <a:endParaRPr kumimoji="0" lang="zh-CN" altLang="en-US" b="0" i="0" u="none" strike="noStrike" kern="1200" cap="none" spc="0" normalizeH="0" baseline="0" noProof="0" dirty="0">
              <a:ln>
                <a:noFill/>
              </a:ln>
              <a:solidFill>
                <a:schemeClr val="bg1"/>
              </a:solidFill>
              <a:effectLst/>
              <a:uLnTx/>
              <a:uFillTx/>
              <a:latin typeface="+mn-lt"/>
              <a:ea typeface="+mn-ea"/>
              <a:cs typeface="+mn-cs"/>
            </a:endParaRPr>
          </a:p>
        </p:txBody>
      </p:sp>
      <p:sp>
        <p:nvSpPr>
          <p:cNvPr id="32" name="Down Arrow 31"/>
          <p:cNvSpPr/>
          <p:nvPr/>
        </p:nvSpPr>
        <p:spPr>
          <a:xfrm>
            <a:off x="4359805" y="3377327"/>
            <a:ext cx="215634" cy="3789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Down Arrow 32"/>
          <p:cNvSpPr/>
          <p:nvPr/>
        </p:nvSpPr>
        <p:spPr>
          <a:xfrm>
            <a:off x="4368763" y="2222232"/>
            <a:ext cx="215634" cy="3789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Down Arrow 33"/>
          <p:cNvSpPr/>
          <p:nvPr/>
        </p:nvSpPr>
        <p:spPr>
          <a:xfrm>
            <a:off x="4380638" y="4441730"/>
            <a:ext cx="215634" cy="3789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Subtitle 2"/>
          <p:cNvSpPr txBox="1">
            <a:spLocks/>
          </p:cNvSpPr>
          <p:nvPr/>
        </p:nvSpPr>
        <p:spPr>
          <a:xfrm>
            <a:off x="5989514" y="1565430"/>
            <a:ext cx="1971304" cy="528579"/>
          </a:xfrm>
          <a:prstGeom prst="rect">
            <a:avLst/>
          </a:prstGeom>
          <a:solidFill>
            <a:schemeClr val="accent3">
              <a:lumMod val="75000"/>
            </a:schemeClr>
          </a:solidFill>
          <a:ln w="19050">
            <a:noFill/>
          </a:ln>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ct val="20000"/>
              </a:spcBef>
              <a:spcAft>
                <a:spcPts val="0"/>
              </a:spcAft>
              <a:buClrTx/>
              <a:buSzTx/>
              <a:tabLst/>
              <a:defRPr/>
            </a:pPr>
            <a:r>
              <a:rPr lang="en-US" altLang="zh-CN" sz="1500" dirty="0" smtClean="0">
                <a:solidFill>
                  <a:schemeClr val="bg1"/>
                </a:solidFill>
                <a:latin typeface="+mj-lt"/>
              </a:rPr>
              <a:t>On site technical assistance and training</a:t>
            </a:r>
            <a:endParaRPr kumimoji="0" lang="zh-CN" altLang="en-US" sz="1500" b="0" i="0" u="none" strike="noStrike" kern="1200" cap="none" spc="0" normalizeH="0" baseline="0" noProof="0" dirty="0">
              <a:ln>
                <a:noFill/>
              </a:ln>
              <a:solidFill>
                <a:schemeClr val="bg1"/>
              </a:solidFill>
              <a:effectLst/>
              <a:uLnTx/>
              <a:uFillTx/>
              <a:latin typeface="+mj-lt"/>
              <a:ea typeface="+mn-ea"/>
              <a:cs typeface="+mn-cs"/>
            </a:endParaRPr>
          </a:p>
        </p:txBody>
      </p:sp>
      <p:sp>
        <p:nvSpPr>
          <p:cNvPr id="36" name="Subtitle 2"/>
          <p:cNvSpPr txBox="1">
            <a:spLocks/>
          </p:cNvSpPr>
          <p:nvPr/>
        </p:nvSpPr>
        <p:spPr>
          <a:xfrm>
            <a:off x="5989514" y="2728304"/>
            <a:ext cx="2285682" cy="528579"/>
          </a:xfrm>
          <a:prstGeom prst="rect">
            <a:avLst/>
          </a:prstGeom>
          <a:solidFill>
            <a:schemeClr val="accent3">
              <a:lumMod val="75000"/>
            </a:schemeClr>
          </a:solidFill>
          <a:ln w="19050">
            <a:noFill/>
          </a:ln>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ct val="20000"/>
              </a:spcBef>
              <a:spcAft>
                <a:spcPts val="0"/>
              </a:spcAft>
              <a:buClrTx/>
              <a:buSzTx/>
              <a:tabLst/>
              <a:defRPr/>
            </a:pPr>
            <a:r>
              <a:rPr lang="en-US" altLang="zh-CN" sz="1500" dirty="0" smtClean="0">
                <a:solidFill>
                  <a:schemeClr val="bg1"/>
                </a:solidFill>
                <a:latin typeface="+mj-lt"/>
              </a:rPr>
              <a:t>Develop training courses and build core team</a:t>
            </a:r>
            <a:endParaRPr kumimoji="0" lang="zh-CN" altLang="en-US" sz="1500" b="0" i="0" u="none" strike="noStrike" kern="1200" cap="none" spc="0" normalizeH="0" baseline="0" noProof="0" dirty="0">
              <a:ln>
                <a:noFill/>
              </a:ln>
              <a:solidFill>
                <a:schemeClr val="bg1"/>
              </a:solidFill>
              <a:effectLst/>
              <a:uLnTx/>
              <a:uFillTx/>
              <a:latin typeface="+mj-lt"/>
              <a:ea typeface="+mn-ea"/>
              <a:cs typeface="+mn-cs"/>
            </a:endParaRPr>
          </a:p>
        </p:txBody>
      </p:sp>
      <p:sp>
        <p:nvSpPr>
          <p:cNvPr id="37" name="Subtitle 2"/>
          <p:cNvSpPr txBox="1">
            <a:spLocks/>
          </p:cNvSpPr>
          <p:nvPr/>
        </p:nvSpPr>
        <p:spPr>
          <a:xfrm>
            <a:off x="5989513" y="3838318"/>
            <a:ext cx="2485091" cy="603412"/>
          </a:xfrm>
          <a:prstGeom prst="rect">
            <a:avLst/>
          </a:prstGeom>
          <a:solidFill>
            <a:schemeClr val="accent3">
              <a:lumMod val="75000"/>
            </a:schemeClr>
          </a:solidFill>
          <a:ln w="19050">
            <a:noFill/>
          </a:ln>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ct val="20000"/>
              </a:spcBef>
              <a:spcAft>
                <a:spcPts val="0"/>
              </a:spcAft>
              <a:buClrTx/>
              <a:buSzTx/>
              <a:tabLst/>
              <a:defRPr/>
            </a:pPr>
            <a:r>
              <a:rPr lang="en-US" altLang="zh-CN" sz="1500" dirty="0" smtClean="0">
                <a:solidFill>
                  <a:schemeClr val="bg1"/>
                </a:solidFill>
                <a:latin typeface="+mj-lt"/>
              </a:rPr>
              <a:t>Develop training materials and train the trainee </a:t>
            </a:r>
            <a:endParaRPr kumimoji="0" lang="zh-CN" altLang="en-US" sz="1500" b="0" i="0" u="none" strike="noStrike" kern="1200" cap="none" spc="0" normalizeH="0" baseline="0" noProof="0" dirty="0">
              <a:ln>
                <a:noFill/>
              </a:ln>
              <a:solidFill>
                <a:schemeClr val="bg1"/>
              </a:solidFill>
              <a:effectLst/>
              <a:uLnTx/>
              <a:uFillTx/>
              <a:latin typeface="+mj-lt"/>
              <a:ea typeface="+mn-ea"/>
              <a:cs typeface="+mn-cs"/>
            </a:endParaRPr>
          </a:p>
        </p:txBody>
      </p:sp>
      <p:cxnSp>
        <p:nvCxnSpPr>
          <p:cNvPr id="38" name="Straight Arrow Connector 37"/>
          <p:cNvCxnSpPr/>
          <p:nvPr/>
        </p:nvCxnSpPr>
        <p:spPr>
          <a:xfrm rot="10800000">
            <a:off x="5490782" y="1829720"/>
            <a:ext cx="498733" cy="1588"/>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5490782" y="2992593"/>
            <a:ext cx="498733" cy="1588"/>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0800000">
            <a:off x="5490781" y="4102608"/>
            <a:ext cx="498733" cy="1588"/>
          </a:xfrm>
          <a:prstGeom prst="straightConnector1">
            <a:avLst/>
          </a:prstGeom>
          <a:ln>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flipV="1">
            <a:off x="2629692" y="1633993"/>
            <a:ext cx="793169" cy="197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10800000" flipV="1">
            <a:off x="2677191" y="2919755"/>
            <a:ext cx="769418" cy="26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flipV="1">
            <a:off x="2677190" y="4101019"/>
            <a:ext cx="769418" cy="26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Down Arrow 43"/>
          <p:cNvSpPr/>
          <p:nvPr/>
        </p:nvSpPr>
        <p:spPr>
          <a:xfrm>
            <a:off x="6808910" y="2222232"/>
            <a:ext cx="215634" cy="37891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Down Arrow 44"/>
          <p:cNvSpPr/>
          <p:nvPr/>
        </p:nvSpPr>
        <p:spPr>
          <a:xfrm>
            <a:off x="6808910" y="3377327"/>
            <a:ext cx="215634" cy="37891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6" name="Straight Arrow Connector 45"/>
          <p:cNvCxnSpPr/>
          <p:nvPr/>
        </p:nvCxnSpPr>
        <p:spPr>
          <a:xfrm>
            <a:off x="2735673" y="2222232"/>
            <a:ext cx="710934" cy="594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677191" y="3521172"/>
            <a:ext cx="769416" cy="450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577408" y="4631187"/>
            <a:ext cx="964200" cy="398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99"/>
          <p:cNvSpPr txBox="1"/>
          <p:nvPr/>
        </p:nvSpPr>
        <p:spPr>
          <a:xfrm rot="2425312">
            <a:off x="2512301" y="2085883"/>
            <a:ext cx="1387871"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smtClean="0"/>
              <a:t>Scale up to 10% of the cities</a:t>
            </a:r>
            <a:endParaRPr lang="zh-CN" altLang="en-US" sz="1400" dirty="0"/>
          </a:p>
        </p:txBody>
      </p:sp>
      <p:sp>
        <p:nvSpPr>
          <p:cNvPr id="50" name="TextBox 105"/>
          <p:cNvSpPr txBox="1"/>
          <p:nvPr/>
        </p:nvSpPr>
        <p:spPr>
          <a:xfrm rot="1860859">
            <a:off x="2417638" y="3484178"/>
            <a:ext cx="1478165"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smtClean="0"/>
              <a:t>Scale up to 50%</a:t>
            </a:r>
            <a:endParaRPr lang="zh-CN" altLang="en-US" sz="1400" dirty="0"/>
          </a:p>
        </p:txBody>
      </p:sp>
      <p:sp>
        <p:nvSpPr>
          <p:cNvPr id="51" name="TextBox 108"/>
          <p:cNvSpPr txBox="1"/>
          <p:nvPr/>
        </p:nvSpPr>
        <p:spPr>
          <a:xfrm rot="1480911">
            <a:off x="2426406" y="4567820"/>
            <a:ext cx="1478839" cy="306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smtClean="0"/>
              <a:t>Scale up to 90%</a:t>
            </a:r>
            <a:endParaRPr lang="zh-CN" altLang="en-US" sz="1400" dirty="0"/>
          </a:p>
        </p:txBody>
      </p:sp>
    </p:spTree>
    <p:extLst>
      <p:ext uri="{BB962C8B-B14F-4D97-AF65-F5344CB8AC3E}">
        <p14:creationId xmlns:p14="http://schemas.microsoft.com/office/powerpoint/2010/main" val="15157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SCENE</a:t>
            </a:r>
            <a:endParaRPr lang="en-US" dirty="0"/>
          </a:p>
        </p:txBody>
      </p:sp>
      <p:sp>
        <p:nvSpPr>
          <p:cNvPr id="3" name="Content Placeholder 2"/>
          <p:cNvSpPr>
            <a:spLocks noGrp="1"/>
          </p:cNvSpPr>
          <p:nvPr>
            <p:ph idx="1"/>
          </p:nvPr>
        </p:nvSpPr>
        <p:spPr/>
        <p:txBody>
          <a:bodyPr/>
          <a:lstStyle/>
          <a:p>
            <a:r>
              <a:rPr lang="en-US" dirty="0" smtClean="0"/>
              <a:t>China </a:t>
            </a:r>
            <a:r>
              <a:rPr lang="en-US" dirty="0"/>
              <a:t>urbanization rate will reach 70%</a:t>
            </a:r>
          </a:p>
          <a:p>
            <a:r>
              <a:rPr lang="en-US" dirty="0" smtClean="0"/>
              <a:t>Urban </a:t>
            </a:r>
            <a:r>
              <a:rPr lang="en-US" dirty="0"/>
              <a:t>population will reach </a:t>
            </a:r>
            <a:r>
              <a:rPr lang="en-US" b="1" dirty="0"/>
              <a:t>1000 million </a:t>
            </a:r>
            <a:r>
              <a:rPr lang="en-US" dirty="0"/>
              <a:t>by</a:t>
            </a:r>
            <a:r>
              <a:rPr lang="en-US" b="1" dirty="0"/>
              <a:t> 2030</a:t>
            </a:r>
            <a:endParaRPr lang="en-US" dirty="0"/>
          </a:p>
          <a:p>
            <a:r>
              <a:rPr lang="en-US" dirty="0" smtClean="0"/>
              <a:t>At </a:t>
            </a:r>
            <a:r>
              <a:rPr lang="en-US" dirty="0"/>
              <a:t>least</a:t>
            </a:r>
            <a:r>
              <a:rPr lang="en-US" b="1" dirty="0"/>
              <a:t> 350 million </a:t>
            </a:r>
            <a:r>
              <a:rPr lang="en-US" dirty="0"/>
              <a:t>more people will move to cities in the next 20 years</a:t>
            </a:r>
          </a:p>
          <a:p>
            <a:r>
              <a:rPr lang="en-US" b="1" dirty="0" smtClean="0"/>
              <a:t>660 </a:t>
            </a:r>
            <a:r>
              <a:rPr lang="en-US" dirty="0"/>
              <a:t>cities and </a:t>
            </a:r>
            <a:r>
              <a:rPr lang="en-US" b="1" dirty="0"/>
              <a:t>2000 </a:t>
            </a:r>
            <a:r>
              <a:rPr lang="en-US" dirty="0"/>
              <a:t>new towns and satellite cities are built and rebuilt in the next 20 years</a:t>
            </a:r>
          </a:p>
          <a:p>
            <a:endParaRPr lang="en-US" dirty="0"/>
          </a:p>
        </p:txBody>
      </p:sp>
      <p:pic>
        <p:nvPicPr>
          <p:cNvPr id="5" name="Picture 8" descr="MPj04021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Rectangle 6"/>
          <p:cNvSpPr>
            <a:spLocks noChangeArrowheads="1"/>
          </p:cNvSpPr>
          <p:nvPr/>
        </p:nvSpPr>
        <p:spPr bwMode="auto">
          <a:xfrm>
            <a:off x="0" y="0"/>
            <a:ext cx="9144000" cy="6858000"/>
          </a:xfrm>
          <a:prstGeom prst="rect">
            <a:avLst/>
          </a:prstGeom>
          <a:gradFill rotWithShape="1">
            <a:gsLst>
              <a:gs pos="0">
                <a:schemeClr val="tx1">
                  <a:alpha val="0"/>
                </a:schemeClr>
              </a:gs>
              <a:gs pos="100000">
                <a:schemeClr val="tx1"/>
              </a:gs>
            </a:gsLst>
            <a:lin ang="5400000" scaled="1"/>
          </a:gradFill>
          <a:ln w="9525">
            <a:noFill/>
            <a:miter lim="800000"/>
            <a:headEnd/>
            <a:tailEnd/>
          </a:ln>
          <a:effectLst/>
        </p:spPr>
        <p:txBody>
          <a:bodyPr wrap="none" anchor="ctr"/>
          <a:lstStyle/>
          <a:p>
            <a:endParaRPr lang="zh-CN" altLang="en-US"/>
          </a:p>
        </p:txBody>
      </p:sp>
      <p:sp>
        <p:nvSpPr>
          <p:cNvPr id="7" name="Text Box 9"/>
          <p:cNvSpPr txBox="1">
            <a:spLocks noChangeArrowheads="1"/>
          </p:cNvSpPr>
          <p:nvPr/>
        </p:nvSpPr>
        <p:spPr bwMode="auto">
          <a:xfrm>
            <a:off x="3668233" y="2386519"/>
            <a:ext cx="5105400" cy="762000"/>
          </a:xfrm>
          <a:prstGeom prst="rect">
            <a:avLst/>
          </a:prstGeom>
          <a:noFill/>
          <a:ln w="9525">
            <a:noFill/>
            <a:miter lim="800000"/>
            <a:headEnd/>
            <a:tailEnd/>
          </a:ln>
          <a:effectLst/>
        </p:spPr>
        <p:txBody>
          <a:bodyPr>
            <a:spAutoFit/>
          </a:bodyPr>
          <a:lstStyle/>
          <a:p>
            <a:pPr algn="r"/>
            <a:r>
              <a:rPr lang="en-US" altLang="zh-CN" sz="4400" b="1">
                <a:solidFill>
                  <a:srgbClr val="FFCC00"/>
                </a:solidFill>
                <a:latin typeface="Century Gothic" pitchFamily="34" charset="0"/>
                <a:ea typeface="宋体" pitchFamily="2" charset="-122"/>
              </a:rPr>
              <a:t>70%</a:t>
            </a:r>
          </a:p>
        </p:txBody>
      </p:sp>
      <p:sp>
        <p:nvSpPr>
          <p:cNvPr id="8" name="Text Box 10"/>
          <p:cNvSpPr txBox="1">
            <a:spLocks noChangeArrowheads="1"/>
          </p:cNvSpPr>
          <p:nvPr/>
        </p:nvSpPr>
        <p:spPr bwMode="auto">
          <a:xfrm>
            <a:off x="3678865" y="2267457"/>
            <a:ext cx="3935893" cy="830997"/>
          </a:xfrm>
          <a:prstGeom prst="rect">
            <a:avLst/>
          </a:prstGeom>
          <a:noFill/>
          <a:ln w="9525">
            <a:noFill/>
            <a:miter lim="800000"/>
            <a:headEnd/>
            <a:tailEnd/>
          </a:ln>
          <a:effectLst/>
        </p:spPr>
        <p:txBody>
          <a:bodyPr wrap="square">
            <a:spAutoFit/>
          </a:bodyPr>
          <a:lstStyle/>
          <a:p>
            <a:pPr algn="r"/>
            <a:r>
              <a:rPr lang="en-US" altLang="zh-CN" sz="2400" dirty="0">
                <a:solidFill>
                  <a:schemeClr val="bg1"/>
                </a:solidFill>
                <a:latin typeface="Century Gothic" pitchFamily="34" charset="0"/>
                <a:ea typeface="宋体" pitchFamily="2" charset="-122"/>
              </a:rPr>
              <a:t>China urbanization </a:t>
            </a:r>
            <a:br>
              <a:rPr lang="en-US" altLang="zh-CN" sz="2400" dirty="0">
                <a:solidFill>
                  <a:schemeClr val="bg1"/>
                </a:solidFill>
                <a:latin typeface="Century Gothic" pitchFamily="34" charset="0"/>
                <a:ea typeface="宋体" pitchFamily="2" charset="-122"/>
              </a:rPr>
            </a:br>
            <a:r>
              <a:rPr lang="en-US" altLang="zh-CN" sz="2400" dirty="0">
                <a:solidFill>
                  <a:schemeClr val="bg1"/>
                </a:solidFill>
                <a:latin typeface="Century Gothic" pitchFamily="34" charset="0"/>
                <a:ea typeface="宋体" pitchFamily="2" charset="-122"/>
              </a:rPr>
              <a:t>rate will reach </a:t>
            </a:r>
          </a:p>
        </p:txBody>
      </p:sp>
      <p:sp>
        <p:nvSpPr>
          <p:cNvPr id="9" name="Text Box 11"/>
          <p:cNvSpPr txBox="1">
            <a:spLocks noChangeArrowheads="1"/>
          </p:cNvSpPr>
          <p:nvPr/>
        </p:nvSpPr>
        <p:spPr bwMode="auto">
          <a:xfrm>
            <a:off x="2906233" y="3624769"/>
            <a:ext cx="5867400" cy="762000"/>
          </a:xfrm>
          <a:prstGeom prst="rect">
            <a:avLst/>
          </a:prstGeom>
          <a:noFill/>
          <a:ln w="9525">
            <a:noFill/>
            <a:miter lim="800000"/>
            <a:headEnd/>
            <a:tailEnd/>
          </a:ln>
          <a:effectLst/>
        </p:spPr>
        <p:txBody>
          <a:bodyPr>
            <a:spAutoFit/>
          </a:bodyPr>
          <a:lstStyle/>
          <a:p>
            <a:pPr algn="r"/>
            <a:r>
              <a:rPr lang="en-US" altLang="zh-CN" sz="4400" b="1" dirty="0" smtClean="0">
                <a:solidFill>
                  <a:srgbClr val="FFCC00"/>
                </a:solidFill>
                <a:latin typeface="Century Gothic" pitchFamily="34" charset="0"/>
                <a:ea typeface="宋体" pitchFamily="2" charset="-122"/>
              </a:rPr>
              <a:t>1 </a:t>
            </a:r>
            <a:r>
              <a:rPr lang="en-US" altLang="zh-CN" sz="4400" b="1" dirty="0">
                <a:solidFill>
                  <a:srgbClr val="FFCC00"/>
                </a:solidFill>
                <a:latin typeface="Century Gothic" pitchFamily="34" charset="0"/>
                <a:ea typeface="宋体" pitchFamily="2" charset="-122"/>
              </a:rPr>
              <a:t>b</a:t>
            </a:r>
            <a:r>
              <a:rPr lang="en-US" altLang="zh-CN" sz="4400" b="1" dirty="0" smtClean="0">
                <a:solidFill>
                  <a:srgbClr val="FFCC00"/>
                </a:solidFill>
                <a:latin typeface="Century Gothic" pitchFamily="34" charset="0"/>
                <a:ea typeface="宋体" pitchFamily="2" charset="-122"/>
              </a:rPr>
              <a:t>illion </a:t>
            </a:r>
            <a:r>
              <a:rPr lang="en-US" altLang="zh-CN" sz="2400" dirty="0">
                <a:solidFill>
                  <a:schemeClr val="bg1"/>
                </a:solidFill>
                <a:latin typeface="Century Gothic" pitchFamily="34" charset="0"/>
                <a:ea typeface="宋体" pitchFamily="2" charset="-122"/>
              </a:rPr>
              <a:t>by</a:t>
            </a:r>
            <a:r>
              <a:rPr lang="en-US" altLang="zh-CN" sz="4400" b="1" dirty="0">
                <a:solidFill>
                  <a:srgbClr val="FFCC00"/>
                </a:solidFill>
                <a:latin typeface="Century Gothic" pitchFamily="34" charset="0"/>
                <a:ea typeface="宋体" pitchFamily="2" charset="-122"/>
              </a:rPr>
              <a:t> 2030</a:t>
            </a:r>
          </a:p>
        </p:txBody>
      </p:sp>
      <p:sp>
        <p:nvSpPr>
          <p:cNvPr id="10" name="Text Box 12"/>
          <p:cNvSpPr txBox="1">
            <a:spLocks noChangeArrowheads="1"/>
          </p:cNvSpPr>
          <p:nvPr/>
        </p:nvSpPr>
        <p:spPr bwMode="auto">
          <a:xfrm>
            <a:off x="620233" y="3307269"/>
            <a:ext cx="8153400" cy="457200"/>
          </a:xfrm>
          <a:prstGeom prst="rect">
            <a:avLst/>
          </a:prstGeom>
          <a:noFill/>
          <a:ln w="9525">
            <a:noFill/>
            <a:miter lim="800000"/>
            <a:headEnd/>
            <a:tailEnd/>
          </a:ln>
          <a:effectLst/>
        </p:spPr>
        <p:txBody>
          <a:bodyPr>
            <a:spAutoFit/>
          </a:bodyPr>
          <a:lstStyle/>
          <a:p>
            <a:pPr algn="r"/>
            <a:r>
              <a:rPr lang="en-US" altLang="zh-CN" sz="2400" dirty="0">
                <a:solidFill>
                  <a:schemeClr val="bg1"/>
                </a:solidFill>
                <a:latin typeface="Century Gothic" pitchFamily="34" charset="0"/>
                <a:ea typeface="宋体" pitchFamily="2" charset="-122"/>
              </a:rPr>
              <a:t>Urban population will reach </a:t>
            </a:r>
          </a:p>
        </p:txBody>
      </p:sp>
      <p:sp>
        <p:nvSpPr>
          <p:cNvPr id="11" name="Text Box 13"/>
          <p:cNvSpPr txBox="1">
            <a:spLocks noChangeArrowheads="1"/>
          </p:cNvSpPr>
          <p:nvPr/>
        </p:nvSpPr>
        <p:spPr bwMode="auto">
          <a:xfrm>
            <a:off x="220183" y="4391532"/>
            <a:ext cx="8534400" cy="762000"/>
          </a:xfrm>
          <a:prstGeom prst="rect">
            <a:avLst/>
          </a:prstGeom>
          <a:noFill/>
          <a:ln w="9525">
            <a:noFill/>
            <a:miter lim="800000"/>
            <a:headEnd/>
            <a:tailEnd/>
          </a:ln>
          <a:effectLst/>
        </p:spPr>
        <p:txBody>
          <a:bodyPr>
            <a:spAutoFit/>
          </a:bodyPr>
          <a:lstStyle/>
          <a:p>
            <a:pPr algn="r"/>
            <a:r>
              <a:rPr lang="en-US" altLang="zh-CN" sz="2400" dirty="0">
                <a:solidFill>
                  <a:schemeClr val="bg1"/>
                </a:solidFill>
                <a:latin typeface="Century Gothic" pitchFamily="34" charset="0"/>
                <a:ea typeface="宋体" pitchFamily="2" charset="-122"/>
              </a:rPr>
              <a:t>At least</a:t>
            </a:r>
            <a:r>
              <a:rPr lang="en-US" altLang="zh-CN" sz="4400" b="1" dirty="0">
                <a:solidFill>
                  <a:schemeClr val="bg1"/>
                </a:solidFill>
                <a:latin typeface="Century Gothic" pitchFamily="34" charset="0"/>
                <a:ea typeface="宋体" pitchFamily="2" charset="-122"/>
              </a:rPr>
              <a:t> </a:t>
            </a:r>
            <a:r>
              <a:rPr lang="en-US" altLang="zh-CN" sz="4400" b="1" dirty="0" smtClean="0">
                <a:solidFill>
                  <a:srgbClr val="FFCC00"/>
                </a:solidFill>
                <a:latin typeface="Century Gothic" pitchFamily="34" charset="0"/>
                <a:ea typeface="宋体" pitchFamily="2" charset="-122"/>
              </a:rPr>
              <a:t>350 </a:t>
            </a:r>
            <a:r>
              <a:rPr lang="en-US" altLang="zh-CN" sz="4400" b="1" dirty="0">
                <a:solidFill>
                  <a:srgbClr val="FFCC00"/>
                </a:solidFill>
                <a:latin typeface="Century Gothic" pitchFamily="34" charset="0"/>
                <a:ea typeface="宋体" pitchFamily="2" charset="-122"/>
              </a:rPr>
              <a:t>million</a:t>
            </a:r>
            <a:r>
              <a:rPr lang="en-US" altLang="zh-CN" sz="4400" b="1" dirty="0">
                <a:solidFill>
                  <a:schemeClr val="bg1"/>
                </a:solidFill>
                <a:latin typeface="Century Gothic" pitchFamily="34" charset="0"/>
                <a:ea typeface="宋体" pitchFamily="2" charset="-122"/>
              </a:rPr>
              <a:t> </a:t>
            </a:r>
            <a:r>
              <a:rPr lang="en-US" altLang="zh-CN" sz="2400" dirty="0">
                <a:solidFill>
                  <a:schemeClr val="bg1"/>
                </a:solidFill>
                <a:latin typeface="Century Gothic" pitchFamily="34" charset="0"/>
                <a:ea typeface="宋体" pitchFamily="2" charset="-122"/>
              </a:rPr>
              <a:t>more people</a:t>
            </a:r>
          </a:p>
        </p:txBody>
      </p:sp>
      <p:sp>
        <p:nvSpPr>
          <p:cNvPr id="12" name="Text Box 14"/>
          <p:cNvSpPr txBox="1">
            <a:spLocks noChangeArrowheads="1"/>
          </p:cNvSpPr>
          <p:nvPr/>
        </p:nvSpPr>
        <p:spPr bwMode="auto">
          <a:xfrm>
            <a:off x="601183" y="4977319"/>
            <a:ext cx="8153400" cy="457200"/>
          </a:xfrm>
          <a:prstGeom prst="rect">
            <a:avLst/>
          </a:prstGeom>
          <a:noFill/>
          <a:ln w="9525">
            <a:noFill/>
            <a:miter lim="800000"/>
            <a:headEnd/>
            <a:tailEnd/>
          </a:ln>
          <a:effectLst/>
        </p:spPr>
        <p:txBody>
          <a:bodyPr>
            <a:spAutoFit/>
          </a:bodyPr>
          <a:lstStyle/>
          <a:p>
            <a:pPr algn="r"/>
            <a:r>
              <a:rPr lang="en-US" altLang="zh-CN" sz="2400" dirty="0">
                <a:solidFill>
                  <a:schemeClr val="bg1"/>
                </a:solidFill>
                <a:latin typeface="Century Gothic" pitchFamily="34" charset="0"/>
                <a:ea typeface="宋体" pitchFamily="2" charset="-122"/>
              </a:rPr>
              <a:t>will move to the city in the next </a:t>
            </a:r>
            <a:r>
              <a:rPr lang="en-US" altLang="zh-CN" sz="2400" dirty="0" smtClean="0">
                <a:solidFill>
                  <a:schemeClr val="bg1"/>
                </a:solidFill>
                <a:latin typeface="Century Gothic" pitchFamily="34" charset="0"/>
                <a:ea typeface="宋体" pitchFamily="2" charset="-122"/>
              </a:rPr>
              <a:t>20 </a:t>
            </a:r>
            <a:r>
              <a:rPr lang="en-US" altLang="zh-CN" sz="2400" dirty="0">
                <a:solidFill>
                  <a:schemeClr val="bg1"/>
                </a:solidFill>
                <a:latin typeface="Century Gothic" pitchFamily="34" charset="0"/>
                <a:ea typeface="宋体" pitchFamily="2" charset="-122"/>
              </a:rPr>
              <a:t>years</a:t>
            </a:r>
          </a:p>
        </p:txBody>
      </p:sp>
      <p:sp>
        <p:nvSpPr>
          <p:cNvPr id="13" name="Text Box 13"/>
          <p:cNvSpPr txBox="1">
            <a:spLocks noChangeArrowheads="1"/>
          </p:cNvSpPr>
          <p:nvPr/>
        </p:nvSpPr>
        <p:spPr bwMode="auto">
          <a:xfrm>
            <a:off x="170121" y="5486685"/>
            <a:ext cx="8712053" cy="1138773"/>
          </a:xfrm>
          <a:prstGeom prst="rect">
            <a:avLst/>
          </a:prstGeom>
          <a:noFill/>
          <a:ln w="9525">
            <a:noFill/>
            <a:miter lim="800000"/>
            <a:headEnd/>
            <a:tailEnd/>
          </a:ln>
          <a:effectLst/>
        </p:spPr>
        <p:txBody>
          <a:bodyPr wrap="square">
            <a:spAutoFit/>
          </a:bodyPr>
          <a:lstStyle/>
          <a:p>
            <a:pPr algn="r"/>
            <a:r>
              <a:rPr lang="en-US" altLang="zh-CN" sz="4400" b="1" dirty="0" smtClean="0">
                <a:solidFill>
                  <a:schemeClr val="bg1"/>
                </a:solidFill>
                <a:latin typeface="Century Gothic" pitchFamily="34" charset="0"/>
                <a:ea typeface="宋体" pitchFamily="2" charset="-122"/>
              </a:rPr>
              <a:t> </a:t>
            </a:r>
            <a:r>
              <a:rPr lang="en-US" altLang="zh-CN" sz="4400" b="1" dirty="0" smtClean="0">
                <a:solidFill>
                  <a:srgbClr val="FFCC00"/>
                </a:solidFill>
                <a:latin typeface="Century Gothic" pitchFamily="34" charset="0"/>
                <a:ea typeface="宋体" pitchFamily="2" charset="-122"/>
              </a:rPr>
              <a:t>660 </a:t>
            </a:r>
            <a:r>
              <a:rPr lang="en-US" altLang="zh-CN" sz="2400" dirty="0">
                <a:solidFill>
                  <a:schemeClr val="bg1"/>
                </a:solidFill>
                <a:latin typeface="Century Gothic" pitchFamily="34" charset="0"/>
                <a:ea typeface="宋体" pitchFamily="2" charset="-122"/>
              </a:rPr>
              <a:t>cities and </a:t>
            </a:r>
            <a:r>
              <a:rPr lang="en-US" altLang="zh-CN" sz="4400" b="1" dirty="0" smtClean="0">
                <a:solidFill>
                  <a:srgbClr val="FFCC00"/>
                </a:solidFill>
                <a:latin typeface="Century Gothic" pitchFamily="34" charset="0"/>
                <a:ea typeface="宋体" pitchFamily="2" charset="-122"/>
              </a:rPr>
              <a:t>2,000 </a:t>
            </a:r>
            <a:r>
              <a:rPr lang="en-US" altLang="zh-CN" sz="2400" dirty="0">
                <a:solidFill>
                  <a:schemeClr val="bg1"/>
                </a:solidFill>
                <a:latin typeface="Century Gothic" pitchFamily="34" charset="0"/>
                <a:ea typeface="宋体" pitchFamily="2" charset="-122"/>
              </a:rPr>
              <a:t>new </a:t>
            </a:r>
            <a:r>
              <a:rPr lang="en-US" altLang="zh-CN" sz="2400" dirty="0" smtClean="0">
                <a:solidFill>
                  <a:schemeClr val="bg1"/>
                </a:solidFill>
                <a:latin typeface="Century Gothic" pitchFamily="34" charset="0"/>
                <a:ea typeface="宋体" pitchFamily="2" charset="-122"/>
              </a:rPr>
              <a:t>towns and  </a:t>
            </a:r>
          </a:p>
          <a:p>
            <a:pPr algn="r"/>
            <a:r>
              <a:rPr lang="en-US" altLang="zh-CN" sz="2400" dirty="0" smtClean="0">
                <a:solidFill>
                  <a:schemeClr val="bg1"/>
                </a:solidFill>
                <a:latin typeface="Century Gothic" pitchFamily="34" charset="0"/>
                <a:ea typeface="宋体" pitchFamily="2" charset="-122"/>
              </a:rPr>
              <a:t>satellite cities will be built and rebuilt in the next 20 years</a:t>
            </a:r>
            <a:endParaRPr lang="en-US" altLang="zh-CN" sz="2400" dirty="0">
              <a:solidFill>
                <a:schemeClr val="bg1"/>
              </a:solidFill>
              <a:latin typeface="Century Gothic" pitchFamily="34" charset="0"/>
              <a:ea typeface="宋体" pitchFamily="2" charset="-122"/>
            </a:endParaRPr>
          </a:p>
        </p:txBody>
      </p:sp>
    </p:spTree>
    <p:extLst>
      <p:ext uri="{BB962C8B-B14F-4D97-AF65-F5344CB8AC3E}">
        <p14:creationId xmlns:p14="http://schemas.microsoft.com/office/powerpoint/2010/main" val="734755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b="1" dirty="0"/>
              <a:t>FROM PILOTS TO </a:t>
            </a:r>
            <a:r>
              <a:rPr lang="en-US" altLang="zh-CN" b="1" dirty="0" smtClean="0"/>
              <a:t>POLICY: </a:t>
            </a:r>
            <a:r>
              <a:rPr lang="en-US" altLang="zh-CN" b="1" dirty="0"/>
              <a:t/>
            </a:r>
            <a:br>
              <a:rPr lang="en-US" altLang="zh-CN" b="1" dirty="0"/>
            </a:br>
            <a:r>
              <a:rPr lang="en-US" altLang="zh-CN" b="1" dirty="0" smtClean="0"/>
              <a:t>NMT</a:t>
            </a:r>
            <a:endParaRPr lang="en-US" dirty="0"/>
          </a:p>
        </p:txBody>
      </p:sp>
      <p:sp>
        <p:nvSpPr>
          <p:cNvPr id="3" name="TextBox 2"/>
          <p:cNvSpPr txBox="1"/>
          <p:nvPr/>
        </p:nvSpPr>
        <p:spPr>
          <a:xfrm>
            <a:off x="534657" y="1735184"/>
            <a:ext cx="8285493" cy="4741041"/>
          </a:xfrm>
          <a:prstGeom prst="rect">
            <a:avLst/>
          </a:prstGeom>
          <a:noFill/>
        </p:spPr>
        <p:txBody>
          <a:bodyPr wrap="square" rtlCol="0">
            <a:spAutoFit/>
          </a:bodyPr>
          <a:lstStyle/>
          <a:p>
            <a:pPr>
              <a:lnSpc>
                <a:spcPct val="110000"/>
              </a:lnSpc>
            </a:pPr>
            <a:r>
              <a:rPr lang="en-US" altLang="zh-CN" sz="2500" dirty="0">
                <a:solidFill>
                  <a:srgbClr val="000000"/>
                </a:solidFill>
              </a:rPr>
              <a:t>National NMT promotion (MOHURD):</a:t>
            </a:r>
          </a:p>
          <a:p>
            <a:pPr>
              <a:lnSpc>
                <a:spcPct val="110000"/>
              </a:lnSpc>
            </a:pPr>
            <a:endParaRPr lang="en-US" altLang="zh-CN" sz="2500" dirty="0">
              <a:solidFill>
                <a:srgbClr val="000000"/>
              </a:solidFill>
            </a:endParaRPr>
          </a:p>
          <a:p>
            <a:pPr>
              <a:lnSpc>
                <a:spcPct val="110000"/>
              </a:lnSpc>
              <a:buFont typeface="Arial" pitchFamily="34" charset="0"/>
              <a:buChar char="•"/>
            </a:pPr>
            <a:r>
              <a:rPr lang="en-US" altLang="zh-CN" sz="2500" dirty="0">
                <a:solidFill>
                  <a:srgbClr val="000000"/>
                </a:solidFill>
              </a:rPr>
              <a:t> National </a:t>
            </a:r>
            <a:r>
              <a:rPr lang="en-US" altLang="zh-CN" sz="2500" dirty="0" smtClean="0">
                <a:solidFill>
                  <a:srgbClr val="000000"/>
                </a:solidFill>
              </a:rPr>
              <a:t>Pilots : 6 cities      12 cities      100 cities</a:t>
            </a:r>
            <a:endParaRPr lang="en-US" altLang="zh-CN" sz="2500" dirty="0">
              <a:solidFill>
                <a:srgbClr val="000000"/>
              </a:solidFill>
            </a:endParaRPr>
          </a:p>
          <a:p>
            <a:pPr lvl="1">
              <a:lnSpc>
                <a:spcPct val="110000"/>
              </a:lnSpc>
              <a:buFont typeface="Wingdings" pitchFamily="2" charset="2"/>
              <a:buChar char="ü"/>
            </a:pPr>
            <a:r>
              <a:rPr lang="en-US" altLang="zh-CN" sz="2500" dirty="0">
                <a:solidFill>
                  <a:srgbClr val="000000"/>
                </a:solidFill>
              </a:rPr>
              <a:t>Construction of demonstration sites</a:t>
            </a:r>
          </a:p>
          <a:p>
            <a:pPr lvl="1">
              <a:lnSpc>
                <a:spcPct val="110000"/>
              </a:lnSpc>
              <a:buFont typeface="Wingdings" pitchFamily="2" charset="2"/>
              <a:buChar char="ü"/>
            </a:pPr>
            <a:r>
              <a:rPr lang="en-US" altLang="zh-CN" sz="2500" dirty="0">
                <a:solidFill>
                  <a:srgbClr val="000000"/>
                </a:solidFill>
              </a:rPr>
              <a:t>Local </a:t>
            </a:r>
            <a:r>
              <a:rPr lang="en-US" altLang="zh-CN" sz="2500" dirty="0" smtClean="0">
                <a:solidFill>
                  <a:srgbClr val="000000"/>
                </a:solidFill>
              </a:rPr>
              <a:t>NMT </a:t>
            </a:r>
            <a:r>
              <a:rPr lang="en-US" altLang="zh-CN" sz="2500" dirty="0">
                <a:solidFill>
                  <a:srgbClr val="000000"/>
                </a:solidFill>
              </a:rPr>
              <a:t>planning guideline</a:t>
            </a:r>
          </a:p>
          <a:p>
            <a:pPr lvl="1">
              <a:lnSpc>
                <a:spcPct val="110000"/>
              </a:lnSpc>
              <a:buFont typeface="Wingdings" pitchFamily="2" charset="2"/>
              <a:buChar char="ü"/>
            </a:pPr>
            <a:r>
              <a:rPr lang="en-US" altLang="zh-CN" sz="2500" dirty="0">
                <a:solidFill>
                  <a:srgbClr val="000000"/>
                </a:solidFill>
              </a:rPr>
              <a:t>City wide </a:t>
            </a:r>
            <a:r>
              <a:rPr lang="en-US" altLang="zh-CN" sz="2500" dirty="0" smtClean="0">
                <a:solidFill>
                  <a:srgbClr val="000000"/>
                </a:solidFill>
              </a:rPr>
              <a:t>NMT </a:t>
            </a:r>
            <a:r>
              <a:rPr lang="en-US" altLang="zh-CN" sz="2500" dirty="0">
                <a:solidFill>
                  <a:srgbClr val="000000"/>
                </a:solidFill>
              </a:rPr>
              <a:t>special planning</a:t>
            </a:r>
          </a:p>
          <a:p>
            <a:pPr lvl="1">
              <a:lnSpc>
                <a:spcPct val="110000"/>
              </a:lnSpc>
              <a:buFont typeface="Wingdings" pitchFamily="2" charset="2"/>
              <a:buChar char="ü"/>
            </a:pPr>
            <a:r>
              <a:rPr lang="en-US" altLang="zh-CN" sz="2500" dirty="0">
                <a:solidFill>
                  <a:srgbClr val="000000"/>
                </a:solidFill>
              </a:rPr>
              <a:t>Local Incentive policies to promote NMT development </a:t>
            </a:r>
          </a:p>
          <a:p>
            <a:pPr>
              <a:lnSpc>
                <a:spcPct val="110000"/>
              </a:lnSpc>
              <a:buFont typeface="Arial" pitchFamily="34" charset="0"/>
              <a:buChar char="•"/>
            </a:pPr>
            <a:r>
              <a:rPr lang="en-US" altLang="zh-CN" sz="2500" dirty="0">
                <a:solidFill>
                  <a:srgbClr val="000000"/>
                </a:solidFill>
              </a:rPr>
              <a:t> National instruction on the promotion of NMT </a:t>
            </a:r>
          </a:p>
          <a:p>
            <a:pPr>
              <a:lnSpc>
                <a:spcPct val="110000"/>
              </a:lnSpc>
              <a:buFont typeface="Arial" pitchFamily="34" charset="0"/>
              <a:buChar char="•"/>
            </a:pPr>
            <a:r>
              <a:rPr lang="en-US" altLang="zh-CN" sz="2500" b="1" dirty="0">
                <a:solidFill>
                  <a:srgbClr val="C00000"/>
                </a:solidFill>
              </a:rPr>
              <a:t> National NMT planning guideline and incentive policies</a:t>
            </a:r>
          </a:p>
        </p:txBody>
      </p:sp>
      <p:cxnSp>
        <p:nvCxnSpPr>
          <p:cNvPr id="6" name="Straight Arrow Connector 5"/>
          <p:cNvCxnSpPr/>
          <p:nvPr/>
        </p:nvCxnSpPr>
        <p:spPr>
          <a:xfrm>
            <a:off x="4278386" y="2867322"/>
            <a:ext cx="28860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5964777" y="2867322"/>
            <a:ext cx="28860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8570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txBox="1">
            <a:spLocks/>
          </p:cNvSpPr>
          <p:nvPr/>
        </p:nvSpPr>
        <p:spPr bwMode="auto">
          <a:xfrm>
            <a:off x="554038" y="241300"/>
            <a:ext cx="8739187"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defTabSz="914400" eaLnBrk="1" latinLnBrk="0" hangingPunct="1">
              <a:buNone/>
              <a:defRPr sz="3200" spc="-100" baseline="0">
                <a:solidFill>
                  <a:schemeClr val="tx2"/>
                </a:solidFill>
                <a:latin typeface="Calibri"/>
                <a:ea typeface="+mj-ea"/>
                <a:cs typeface="Calibri"/>
              </a:defRPr>
            </a:lvl1pPr>
          </a:lstStyle>
          <a:p>
            <a:pPr>
              <a:defRPr/>
            </a:pPr>
            <a:r>
              <a:rPr lang="en-US" altLang="zh-CN" dirty="0" smtClean="0"/>
              <a:t>Prosperous, Low-carbon Cities</a:t>
            </a:r>
            <a:endParaRPr lang="zh-CN" altLang="en-US" dirty="0"/>
          </a:p>
        </p:txBody>
      </p:sp>
      <p:sp>
        <p:nvSpPr>
          <p:cNvPr id="6" name="Content Placeholder 3"/>
          <p:cNvSpPr>
            <a:spLocks noGrp="1"/>
          </p:cNvSpPr>
          <p:nvPr>
            <p:ph idx="1"/>
          </p:nvPr>
        </p:nvSpPr>
        <p:spPr>
          <a:xfrm>
            <a:off x="114300" y="1435100"/>
            <a:ext cx="3937000" cy="4876800"/>
          </a:xfrm>
          <a:effectLst>
            <a:softEdge rad="292100"/>
          </a:effectLst>
          <a:extLst/>
        </p:spPr>
        <p:txBody>
          <a:bodyPr rtlCol="0">
            <a:normAutofit fontScale="92500" lnSpcReduction="10000"/>
            <a:scene3d>
              <a:camera prst="orthographicFront"/>
              <a:lightRig rig="soft" dir="t">
                <a:rot lat="0" lon="0" rev="10800000"/>
              </a:lightRig>
            </a:scene3d>
            <a:sp3d>
              <a:contourClr>
                <a:srgbClr val="DDDDDD"/>
              </a:contourClr>
            </a:sp3d>
          </a:bodyPr>
          <a:lstStyle/>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Develop neighborhoods that promote walking</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Prioritize bicycle networks</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Create dense networks of streets and paths</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Support high-quality transit</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Zone for mixed-use neighborhoods </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Match density to </a:t>
            </a:r>
            <a:r>
              <a:rPr lang="en-US" sz="2300" dirty="0" smtClean="0">
                <a:ln w="12700">
                  <a:noFill/>
                  <a:prstDash val="solid"/>
                </a:ln>
                <a:solidFill>
                  <a:srgbClr val="000000"/>
                </a:solidFill>
                <a:latin typeface="Calibri"/>
                <a:ea typeface="+mn-ea"/>
                <a:cs typeface="Calibri"/>
              </a:rPr>
              <a:t>transit capacity</a:t>
            </a:r>
          </a:p>
          <a:p>
            <a:pPr marL="685800" lvl="1" indent="-457200" eaLnBrk="1" fontAlgn="auto" hangingPunct="1">
              <a:spcAft>
                <a:spcPts val="0"/>
              </a:spcAft>
              <a:buClrTx/>
              <a:buFont typeface="+mj-lt"/>
              <a:buAutoNum type="arabicPeriod"/>
              <a:defRPr/>
            </a:pPr>
            <a:r>
              <a:rPr lang="en-US" sz="2300" dirty="0" smtClean="0">
                <a:ln w="12700">
                  <a:noFill/>
                  <a:prstDash val="solid"/>
                </a:ln>
                <a:solidFill>
                  <a:srgbClr val="000000"/>
                </a:solidFill>
                <a:latin typeface="Calibri"/>
                <a:ea typeface="+mn-ea"/>
                <a:cs typeface="Calibri"/>
              </a:rPr>
              <a:t>Create compact regions with short commutes</a:t>
            </a:r>
          </a:p>
          <a:p>
            <a:pPr marL="685800" lvl="1" indent="-457200" eaLnBrk="1" fontAlgn="auto" hangingPunct="1">
              <a:spcAft>
                <a:spcPts val="0"/>
              </a:spcAft>
              <a:buClrTx/>
              <a:buFont typeface="+mj-lt"/>
              <a:buAutoNum type="arabicPeriod"/>
              <a:defRPr/>
            </a:pPr>
            <a:r>
              <a:rPr lang="en-US" sz="2300" dirty="0" smtClean="0">
                <a:ln w="12700">
                  <a:noFill/>
                  <a:prstDash val="solid"/>
                </a:ln>
                <a:solidFill>
                  <a:srgbClr val="000000"/>
                </a:solidFill>
                <a:latin typeface="Calibri"/>
                <a:ea typeface="+mn-ea"/>
                <a:cs typeface="Calibri"/>
              </a:rPr>
              <a:t>Increase mobility by regulating parking and road use</a:t>
            </a:r>
          </a:p>
          <a:p>
            <a:pPr marL="228600" lvl="1" indent="0" eaLnBrk="1" fontAlgn="auto" hangingPunct="1">
              <a:spcAft>
                <a:spcPts val="0"/>
              </a:spcAft>
              <a:buFont typeface="Arial" pitchFamily="34" charset="0"/>
              <a:buNone/>
              <a:defRPr/>
            </a:pPr>
            <a:endParaRPr lang="en-US" sz="2300" dirty="0" smtClean="0">
              <a:ln w="12700">
                <a:noFill/>
                <a:prstDash val="solid"/>
              </a:ln>
              <a:solidFill>
                <a:srgbClr val="000000"/>
              </a:solidFill>
              <a:latin typeface="Calibri"/>
              <a:ea typeface="+mn-ea"/>
              <a:cs typeface="Calibri"/>
            </a:endParaRPr>
          </a:p>
        </p:txBody>
      </p:sp>
      <p:pic>
        <p:nvPicPr>
          <p:cNvPr id="634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075" y="1905000"/>
            <a:ext cx="45815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5634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
            </a:r>
            <a:br>
              <a:rPr lang="en-US" altLang="zh-CN" dirty="0" smtClean="0"/>
            </a:br>
            <a:r>
              <a:rPr lang="en-US" dirty="0" smtClean="0"/>
              <a:t>Thank you!      </a:t>
            </a:r>
            <a:r>
              <a:rPr lang="zh-CN" altLang="en-US" dirty="0" smtClean="0"/>
              <a:t>谢谢</a:t>
            </a:r>
            <a:r>
              <a:rPr lang="zh-CN" altLang="en-US" dirty="0"/>
              <a:t>！</a:t>
            </a:r>
            <a:endParaRPr lang="en-US" dirty="0"/>
          </a:p>
        </p:txBody>
      </p:sp>
    </p:spTree>
    <p:extLst>
      <p:ext uri="{BB962C8B-B14F-4D97-AF65-F5344CB8AC3E}">
        <p14:creationId xmlns:p14="http://schemas.microsoft.com/office/powerpoint/2010/main" val="427639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112642" name="TextBox 4"/>
          <p:cNvSpPr txBox="1">
            <a:spLocks noChangeArrowheads="1"/>
          </p:cNvSpPr>
          <p:nvPr/>
        </p:nvSpPr>
        <p:spPr bwMode="auto">
          <a:xfrm>
            <a:off x="2018117" y="719733"/>
            <a:ext cx="6047631" cy="107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altLang="ja-JP" sz="3200" b="1" dirty="0" smtClean="0">
                <a:solidFill>
                  <a:srgbClr val="FFFFFF"/>
                </a:solidFill>
                <a:latin typeface="Lucida Grande"/>
                <a:cs typeface="Tahoma" charset="0"/>
              </a:rPr>
              <a:t>Match </a:t>
            </a:r>
            <a:r>
              <a:rPr lang="en-US" altLang="ja-JP" sz="3200" b="1" dirty="0">
                <a:solidFill>
                  <a:srgbClr val="FFFFFF"/>
                </a:solidFill>
                <a:latin typeface="Lucida Grande"/>
                <a:cs typeface="Tahoma" charset="0"/>
              </a:rPr>
              <a:t>density to transit capacity</a:t>
            </a:r>
            <a:endParaRPr lang="en-US" sz="3200" b="1" dirty="0">
              <a:solidFill>
                <a:srgbClr val="FFFFFF"/>
              </a:solidFill>
              <a:latin typeface="Lucida Grande"/>
              <a:cs typeface="Tahoma" charset="0"/>
            </a:endParaRPr>
          </a:p>
        </p:txBody>
      </p:sp>
      <p:sp>
        <p:nvSpPr>
          <p:cNvPr id="3" name="Oval 2"/>
          <p:cNvSpPr/>
          <p:nvPr/>
        </p:nvSpPr>
        <p:spPr>
          <a:xfrm>
            <a:off x="392906" y="657263"/>
            <a:ext cx="1227832" cy="122783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defTabSz="642717" fontAlgn="base">
              <a:spcBef>
                <a:spcPct val="0"/>
              </a:spcBef>
              <a:spcAft>
                <a:spcPct val="0"/>
              </a:spcAft>
            </a:pPr>
            <a:endParaRPr lang="en-US" sz="6600" b="1" dirty="0">
              <a:solidFill>
                <a:srgbClr val="FFFFFF"/>
              </a:solidFill>
              <a:latin typeface="Tahoma" charset="0"/>
              <a:ea typeface="ヒラギノ角ゴ ProN W3" charset="0"/>
              <a:cs typeface="Tahoma" charset="0"/>
              <a:sym typeface="Arial" charset="0"/>
            </a:endParaRPr>
          </a:p>
        </p:txBody>
      </p:sp>
      <p:sp>
        <p:nvSpPr>
          <p:cNvPr id="112644" name="TextBox 10"/>
          <p:cNvSpPr txBox="1">
            <a:spLocks noChangeArrowheads="1"/>
          </p:cNvSpPr>
          <p:nvPr/>
        </p:nvSpPr>
        <p:spPr bwMode="auto">
          <a:xfrm>
            <a:off x="423046" y="2687839"/>
            <a:ext cx="184654"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endParaRPr lang="en-US" dirty="0">
              <a:latin typeface="Tahoma" charset="0"/>
              <a:cs typeface="Tahoma" charset="0"/>
            </a:endParaRPr>
          </a:p>
        </p:txBody>
      </p:sp>
      <p:sp>
        <p:nvSpPr>
          <p:cNvPr id="112645" name="TextBox 7"/>
          <p:cNvSpPr txBox="1">
            <a:spLocks noChangeArrowheads="1"/>
          </p:cNvSpPr>
          <p:nvPr/>
        </p:nvSpPr>
        <p:spPr bwMode="auto">
          <a:xfrm>
            <a:off x="636241" y="688517"/>
            <a:ext cx="723305" cy="110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6600" b="1" dirty="0">
                <a:solidFill>
                  <a:srgbClr val="FFFFFF"/>
                </a:solidFill>
                <a:latin typeface="Tahoma" charset="0"/>
                <a:cs typeface="Tahoma" charset="0"/>
              </a:rPr>
              <a:t>6</a:t>
            </a:r>
          </a:p>
        </p:txBody>
      </p:sp>
      <p:pic>
        <p:nvPicPr>
          <p:cNvPr id="112646"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259" y="2389766"/>
            <a:ext cx="4272041" cy="284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928" y="2389765"/>
            <a:ext cx="4270810" cy="284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Box 12"/>
          <p:cNvSpPr txBox="1">
            <a:spLocks noChangeArrowheads="1"/>
          </p:cNvSpPr>
          <p:nvPr/>
        </p:nvSpPr>
        <p:spPr bwMode="auto">
          <a:xfrm>
            <a:off x="392906" y="5513674"/>
            <a:ext cx="4006081" cy="7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1400" b="1" dirty="0">
                <a:solidFill>
                  <a:srgbClr val="FFFFFF"/>
                </a:solidFill>
                <a:latin typeface="Lucida Grande"/>
                <a:cs typeface="Tahoma" charset="0"/>
              </a:rPr>
              <a:t>In Curitiba, Brazil, high-rise development is focused within 200 meters of mass transit lines.  </a:t>
            </a:r>
            <a:endParaRPr lang="en-US" sz="1400" dirty="0">
              <a:solidFill>
                <a:srgbClr val="FFFFFF"/>
              </a:solidFill>
              <a:latin typeface="Tahoma" charset="0"/>
              <a:cs typeface="Tahoma" charset="0"/>
            </a:endParaRPr>
          </a:p>
        </p:txBody>
      </p:sp>
      <p:sp>
        <p:nvSpPr>
          <p:cNvPr id="112649" name="TextBox 13"/>
          <p:cNvSpPr txBox="1">
            <a:spLocks noChangeArrowheads="1"/>
          </p:cNvSpPr>
          <p:nvPr/>
        </p:nvSpPr>
        <p:spPr bwMode="auto">
          <a:xfrm>
            <a:off x="4871152" y="5485792"/>
            <a:ext cx="4006081" cy="7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1400" b="1" dirty="0">
                <a:solidFill>
                  <a:srgbClr val="FFFFFF"/>
                </a:solidFill>
                <a:latin typeface="Lucida Grande"/>
                <a:cs typeface="Tahoma" charset="0"/>
              </a:rPr>
              <a:t>In Guangzhou, density is focused around the BRT corridor. The system</a:t>
            </a:r>
            <a:r>
              <a:rPr lang="ja-JP" altLang="en-US" sz="1400" b="1" dirty="0">
                <a:solidFill>
                  <a:srgbClr val="FFFFFF"/>
                </a:solidFill>
                <a:latin typeface="Lucida Grande"/>
                <a:cs typeface="Tahoma" charset="0"/>
              </a:rPr>
              <a:t>’</a:t>
            </a:r>
            <a:r>
              <a:rPr lang="en-US" altLang="ja-JP" sz="1400" b="1" dirty="0">
                <a:solidFill>
                  <a:srgbClr val="FFFFFF"/>
                </a:solidFill>
                <a:latin typeface="Lucida Grande"/>
                <a:cs typeface="Tahoma" charset="0"/>
              </a:rPr>
              <a:t>s capacity matches commute-hour transit demand</a:t>
            </a:r>
            <a:r>
              <a:rPr lang="en-US" altLang="ja-JP" sz="1400" b="1" dirty="0" smtClean="0">
                <a:solidFill>
                  <a:srgbClr val="FFFFFF"/>
                </a:solidFill>
                <a:latin typeface="Lucida Grande"/>
                <a:cs typeface="Tahoma" charset="0"/>
              </a:rPr>
              <a:t>.</a:t>
            </a:r>
            <a:endParaRPr lang="en-US" altLang="ja-JP" sz="1400" b="1" dirty="0">
              <a:solidFill>
                <a:srgbClr val="FFFFFF"/>
              </a:solidFill>
              <a:latin typeface="Lucida Grande"/>
              <a:cs typeface="Tahoma" charset="0"/>
            </a:endParaRPr>
          </a:p>
        </p:txBody>
      </p:sp>
    </p:spTree>
    <p:extLst>
      <p:ext uri="{BB962C8B-B14F-4D97-AF65-F5344CB8AC3E}">
        <p14:creationId xmlns:p14="http://schemas.microsoft.com/office/powerpoint/2010/main" val="6142552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838200"/>
          </a:xfrm>
        </p:spPr>
        <p:txBody>
          <a:bodyPr>
            <a:normAutofit fontScale="90000"/>
          </a:bodyPr>
          <a:lstStyle/>
          <a:p>
            <a:pPr algn="ctr">
              <a:defRPr/>
            </a:pPr>
            <a:r>
              <a:rPr lang="en-US" b="1" dirty="0" smtClean="0">
                <a:solidFill>
                  <a:srgbClr val="000000"/>
                </a:solidFill>
              </a:rPr>
              <a:t>RESULTS – </a:t>
            </a:r>
            <a:r>
              <a:rPr lang="en-US" b="1" dirty="0">
                <a:solidFill>
                  <a:srgbClr val="000000"/>
                </a:solidFill>
              </a:rPr>
              <a:t/>
            </a:r>
            <a:br>
              <a:rPr lang="en-US" b="1" dirty="0">
                <a:solidFill>
                  <a:srgbClr val="000000"/>
                </a:solidFill>
              </a:rPr>
            </a:br>
            <a:r>
              <a:rPr lang="en-US" b="1" dirty="0" smtClean="0">
                <a:solidFill>
                  <a:srgbClr val="000000"/>
                </a:solidFill>
              </a:rPr>
              <a:t>FROM SUPERBLOCKS TO HUMAN SCALE STREETS</a:t>
            </a:r>
            <a:endParaRPr lang="en-US" dirty="0">
              <a:solidFill>
                <a:srgbClr val="000000"/>
              </a:solidFill>
            </a:endParaRPr>
          </a:p>
        </p:txBody>
      </p:sp>
      <p:pic>
        <p:nvPicPr>
          <p:cNvPr id="7885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263" y="1885950"/>
            <a:ext cx="315118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1900" y="1885950"/>
            <a:ext cx="3306763"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5"/>
          <p:cNvSpPr>
            <a:spLocks noChangeArrowheads="1"/>
          </p:cNvSpPr>
          <p:nvPr/>
        </p:nvSpPr>
        <p:spPr bwMode="auto">
          <a:xfrm>
            <a:off x="423863" y="5784850"/>
            <a:ext cx="4083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b="1"/>
              <a:t>SUPERBLOCKS IN EXISTING PLAN</a:t>
            </a:r>
            <a:endParaRPr lang="zh-CN" altLang="en-US" sz="1800" b="1"/>
          </a:p>
        </p:txBody>
      </p:sp>
      <p:sp>
        <p:nvSpPr>
          <p:cNvPr id="78853" name="Rectangle 6"/>
          <p:cNvSpPr>
            <a:spLocks noChangeArrowheads="1"/>
          </p:cNvSpPr>
          <p:nvPr/>
        </p:nvSpPr>
        <p:spPr bwMode="auto">
          <a:xfrm>
            <a:off x="4673600" y="5784850"/>
            <a:ext cx="4376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b="1">
                <a:solidFill>
                  <a:srgbClr val="000000"/>
                </a:solidFill>
              </a:rPr>
              <a:t>REDUCED BLOCK SIZE IN NEW PLAN</a:t>
            </a:r>
            <a:endParaRPr lang="zh-CN" altLang="en-US" sz="1800" b="1">
              <a:solidFill>
                <a:srgbClr val="000000"/>
              </a:solidFill>
            </a:endParaRPr>
          </a:p>
        </p:txBody>
      </p:sp>
    </p:spTree>
    <p:extLst>
      <p:ext uri="{BB962C8B-B14F-4D97-AF65-F5344CB8AC3E}">
        <p14:creationId xmlns:p14="http://schemas.microsoft.com/office/powerpoint/2010/main" val="1083236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C:\Documents and Settings\ksv\Desktop\NMM_rapporten_ksv Folder\before Pedestrian priorit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2735329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C:\Documents and Settings\ksv\Desktop\NMM_rapporten_ksv Folder\before Pedestrian priorit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886621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txBox="1">
            <a:spLocks/>
          </p:cNvSpPr>
          <p:nvPr/>
        </p:nvSpPr>
        <p:spPr bwMode="auto">
          <a:xfrm>
            <a:off x="554038" y="241300"/>
            <a:ext cx="8739187"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defTabSz="914400" eaLnBrk="1" latinLnBrk="0" hangingPunct="1">
              <a:buNone/>
              <a:defRPr sz="3200" spc="-100" baseline="0">
                <a:solidFill>
                  <a:schemeClr val="tx2"/>
                </a:solidFill>
                <a:latin typeface="Calibri"/>
                <a:ea typeface="+mj-ea"/>
                <a:cs typeface="Calibri"/>
              </a:defRPr>
            </a:lvl1pPr>
          </a:lstStyle>
          <a:p>
            <a:pPr>
              <a:defRPr/>
            </a:pPr>
            <a:r>
              <a:rPr lang="en-US" altLang="zh-CN" dirty="0" smtClean="0"/>
              <a:t>Prosperous, Low-carbon Cities</a:t>
            </a:r>
            <a:endParaRPr lang="zh-CN" altLang="en-US" dirty="0"/>
          </a:p>
        </p:txBody>
      </p:sp>
      <p:sp>
        <p:nvSpPr>
          <p:cNvPr id="6" name="Content Placeholder 3"/>
          <p:cNvSpPr>
            <a:spLocks noGrp="1"/>
          </p:cNvSpPr>
          <p:nvPr>
            <p:ph idx="1"/>
          </p:nvPr>
        </p:nvSpPr>
        <p:spPr>
          <a:xfrm>
            <a:off x="114300" y="1435100"/>
            <a:ext cx="3937000" cy="4876800"/>
          </a:xfrm>
          <a:effectLst>
            <a:softEdge rad="292100"/>
          </a:effectLst>
          <a:extLst/>
        </p:spPr>
        <p:txBody>
          <a:bodyPr rtlCol="0">
            <a:normAutofit fontScale="92500" lnSpcReduction="10000"/>
            <a:scene3d>
              <a:camera prst="orthographicFront"/>
              <a:lightRig rig="soft" dir="t">
                <a:rot lat="0" lon="0" rev="10800000"/>
              </a:lightRig>
            </a:scene3d>
            <a:sp3d>
              <a:contourClr>
                <a:srgbClr val="DDDDDD"/>
              </a:contourClr>
            </a:sp3d>
          </a:bodyPr>
          <a:lstStyle/>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Develop neighborhoods that promote walking</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Prioritize bicycle networks</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Create dense networks of streets and paths</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Support high-quality transit</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Zone for mixed-use neighborhoods </a:t>
            </a:r>
          </a:p>
          <a:p>
            <a:pPr marL="685800" lvl="1" indent="-457200" eaLnBrk="1" fontAlgn="auto" hangingPunct="1">
              <a:spcAft>
                <a:spcPts val="0"/>
              </a:spcAft>
              <a:buClrTx/>
              <a:buFont typeface="+mj-lt"/>
              <a:buAutoNum type="arabicPeriod"/>
              <a:defRPr/>
            </a:pPr>
            <a:r>
              <a:rPr lang="en-US" sz="2300" dirty="0" smtClean="0">
                <a:ln w="12700">
                  <a:noFill/>
                  <a:prstDash val="solid"/>
                </a:ln>
                <a:latin typeface="Calibri"/>
                <a:ea typeface="+mn-ea"/>
                <a:cs typeface="Calibri"/>
              </a:rPr>
              <a:t>Match density to </a:t>
            </a:r>
            <a:r>
              <a:rPr lang="en-US" sz="2300" dirty="0" smtClean="0">
                <a:ln w="12700">
                  <a:noFill/>
                  <a:prstDash val="solid"/>
                </a:ln>
                <a:solidFill>
                  <a:srgbClr val="000000"/>
                </a:solidFill>
                <a:latin typeface="Calibri"/>
                <a:ea typeface="+mn-ea"/>
                <a:cs typeface="Calibri"/>
              </a:rPr>
              <a:t>transit capacity</a:t>
            </a:r>
          </a:p>
          <a:p>
            <a:pPr marL="685800" lvl="1" indent="-457200" eaLnBrk="1" fontAlgn="auto" hangingPunct="1">
              <a:spcAft>
                <a:spcPts val="0"/>
              </a:spcAft>
              <a:buClrTx/>
              <a:buFont typeface="+mj-lt"/>
              <a:buAutoNum type="arabicPeriod"/>
              <a:defRPr/>
            </a:pPr>
            <a:r>
              <a:rPr lang="en-US" sz="2300" dirty="0" smtClean="0">
                <a:ln w="12700">
                  <a:noFill/>
                  <a:prstDash val="solid"/>
                </a:ln>
                <a:solidFill>
                  <a:srgbClr val="000000"/>
                </a:solidFill>
                <a:latin typeface="Calibri"/>
                <a:ea typeface="+mn-ea"/>
                <a:cs typeface="Calibri"/>
              </a:rPr>
              <a:t>Create compact regions with short commutes</a:t>
            </a:r>
          </a:p>
          <a:p>
            <a:pPr marL="685800" lvl="1" indent="-457200" eaLnBrk="1" fontAlgn="auto" hangingPunct="1">
              <a:spcAft>
                <a:spcPts val="0"/>
              </a:spcAft>
              <a:buClrTx/>
              <a:buFont typeface="+mj-lt"/>
              <a:buAutoNum type="arabicPeriod"/>
              <a:defRPr/>
            </a:pPr>
            <a:r>
              <a:rPr lang="en-US" sz="2300" dirty="0" smtClean="0">
                <a:ln w="12700">
                  <a:noFill/>
                  <a:prstDash val="solid"/>
                </a:ln>
                <a:solidFill>
                  <a:srgbClr val="000000"/>
                </a:solidFill>
                <a:latin typeface="Calibri"/>
                <a:ea typeface="+mn-ea"/>
                <a:cs typeface="Calibri"/>
              </a:rPr>
              <a:t>Increase mobility by regulating parking and road use</a:t>
            </a:r>
          </a:p>
          <a:p>
            <a:pPr marL="228600" lvl="1" indent="0" eaLnBrk="1" fontAlgn="auto" hangingPunct="1">
              <a:spcAft>
                <a:spcPts val="0"/>
              </a:spcAft>
              <a:buFont typeface="Arial" pitchFamily="34" charset="0"/>
              <a:buNone/>
              <a:defRPr/>
            </a:pPr>
            <a:endParaRPr lang="en-US" sz="2300" dirty="0" smtClean="0">
              <a:ln w="12700">
                <a:noFill/>
                <a:prstDash val="solid"/>
              </a:ln>
              <a:solidFill>
                <a:srgbClr val="000000"/>
              </a:solidFill>
              <a:latin typeface="Calibri"/>
              <a:ea typeface="+mn-ea"/>
              <a:cs typeface="Calibri"/>
            </a:endParaRPr>
          </a:p>
        </p:txBody>
      </p:sp>
      <p:pic>
        <p:nvPicPr>
          <p:cNvPr id="634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075" y="1905000"/>
            <a:ext cx="45815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34186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12-02 at 6.30.10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941" y="1421643"/>
            <a:ext cx="5080000" cy="3835400"/>
          </a:xfrm>
          <a:prstGeom prst="rect">
            <a:avLst/>
          </a:prstGeom>
        </p:spPr>
      </p:pic>
      <p:pic>
        <p:nvPicPr>
          <p:cNvPr id="3" name="Picture 2" descr="Screen shot 2011-12-02 at 6.30.22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14800" y="1269243"/>
            <a:ext cx="5029200" cy="3987800"/>
          </a:xfrm>
          <a:prstGeom prst="rect">
            <a:avLst/>
          </a:prstGeom>
        </p:spPr>
      </p:pic>
      <p:pic>
        <p:nvPicPr>
          <p:cNvPr id="5" name="Picture 7" descr="Guide Book_Page_09"/>
          <p:cNvPicPr>
            <a:picLocks noChangeAspect="1" noChangeArrowheads="1"/>
          </p:cNvPicPr>
          <p:nvPr/>
        </p:nvPicPr>
        <p:blipFill>
          <a:blip r:embed="rId5" cstate="email">
            <a:extLst>
              <a:ext uri="{28A0092B-C50C-407E-A947-70E740481C1C}">
                <a14:useLocalDpi xmlns:a14="http://schemas.microsoft.com/office/drawing/2010/main"/>
              </a:ext>
            </a:extLst>
          </a:blip>
          <a:srcRect l="6041" t="57797" r="51349" b="7893"/>
          <a:stretch>
            <a:fillRect/>
          </a:stretch>
        </p:blipFill>
        <p:spPr bwMode="auto">
          <a:xfrm>
            <a:off x="2514600" y="4724400"/>
            <a:ext cx="1635840" cy="1864943"/>
          </a:xfrm>
          <a:prstGeom prst="rect">
            <a:avLst/>
          </a:prstGeom>
          <a:noFill/>
          <a:ln w="9525">
            <a:noFill/>
            <a:miter lim="800000"/>
            <a:headEnd/>
            <a:tailEnd/>
          </a:ln>
        </p:spPr>
      </p:pic>
      <p:pic>
        <p:nvPicPr>
          <p:cNvPr id="6" name="Picture 9" descr="Guide Book_Page_09"/>
          <p:cNvPicPr>
            <a:picLocks noChangeAspect="1" noChangeArrowheads="1"/>
          </p:cNvPicPr>
          <p:nvPr/>
        </p:nvPicPr>
        <p:blipFill>
          <a:blip r:embed="rId6" cstate="email">
            <a:extLst>
              <a:ext uri="{28A0092B-C50C-407E-A947-70E740481C1C}">
                <a14:useLocalDpi xmlns:a14="http://schemas.microsoft.com/office/drawing/2010/main"/>
              </a:ext>
            </a:extLst>
          </a:blip>
          <a:srcRect l="48651" t="57797" r="7034" b="9097"/>
          <a:stretch>
            <a:fillRect/>
          </a:stretch>
        </p:blipFill>
        <p:spPr bwMode="auto">
          <a:xfrm>
            <a:off x="7162800" y="4800600"/>
            <a:ext cx="1676400" cy="1773206"/>
          </a:xfrm>
          <a:prstGeom prst="rect">
            <a:avLst/>
          </a:prstGeom>
          <a:noFill/>
          <a:ln w="9525">
            <a:noFill/>
            <a:miter lim="800000"/>
            <a:headEnd/>
            <a:tailEnd/>
          </a:ln>
        </p:spPr>
      </p:pic>
      <p:sp>
        <p:nvSpPr>
          <p:cNvPr id="7" name="TextBox 6"/>
          <p:cNvSpPr txBox="1"/>
          <p:nvPr/>
        </p:nvSpPr>
        <p:spPr>
          <a:xfrm>
            <a:off x="0" y="107159"/>
            <a:ext cx="9144000" cy="557298"/>
          </a:xfrm>
          <a:prstGeom prst="rect">
            <a:avLst/>
          </a:prstGeom>
          <a:noFill/>
        </p:spPr>
        <p:txBody>
          <a:bodyPr lIns="64232" tIns="32114" rIns="64232" bIns="32114">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defRPr/>
            </a:pPr>
            <a:r>
              <a:rPr lang="en-US" altLang="zh-CN" sz="3200" b="1" dirty="0" smtClean="0">
                <a:effectLst>
                  <a:outerShdw blurRad="38100" dist="38100" dir="2700000" algn="tl">
                    <a:srgbClr val="DDDDDD"/>
                  </a:outerShdw>
                </a:effectLst>
                <a:latin typeface="Lucida Grande" charset="0"/>
              </a:rPr>
              <a:t>From super-block to dense urban network</a:t>
            </a:r>
            <a:endParaRPr lang="en-US" sz="3200" b="1" dirty="0">
              <a:effectLst>
                <a:outerShdw blurRad="38100" dist="38100" dir="2700000" algn="tl">
                  <a:srgbClr val="DDDDDD"/>
                </a:outerShdw>
              </a:effectLst>
              <a:latin typeface="Lucida Grande" charset="0"/>
            </a:endParaRPr>
          </a:p>
        </p:txBody>
      </p:sp>
      <p:pic>
        <p:nvPicPr>
          <p:cNvPr id="8" name="Picture 7" descr="logo.png"/>
          <p:cNvPicPr>
            <a:picLocks noChangeAspect="1"/>
          </p:cNvPicPr>
          <p:nvPr/>
        </p:nvPicPr>
        <p:blipFill rotWithShape="1">
          <a:blip r:embed="rId7" cstate="print">
            <a:extLst>
              <a:ext uri="{28A0092B-C50C-407E-A947-70E740481C1C}">
                <a14:useLocalDpi xmlns:a14="http://schemas.microsoft.com/office/drawing/2010/main"/>
              </a:ext>
            </a:extLst>
          </a:blip>
          <a:srcRect b="47686"/>
          <a:stretch/>
        </p:blipFill>
        <p:spPr>
          <a:xfrm>
            <a:off x="6172200" y="6493184"/>
            <a:ext cx="2971800" cy="364815"/>
          </a:xfrm>
          <a:prstGeom prst="rect">
            <a:avLst/>
          </a:prstGeom>
        </p:spPr>
      </p:pic>
    </p:spTree>
    <p:extLst>
      <p:ext uri="{BB962C8B-B14F-4D97-AF65-F5344CB8AC3E}">
        <p14:creationId xmlns:p14="http://schemas.microsoft.com/office/powerpoint/2010/main" val="133676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N:\China\Kunming, China\04) Book [Indesign]\Linked files\Photos etc\Selected for Book\Kunming ped shopping area.JPG"/>
          <p:cNvPicPr>
            <a:picLocks noChangeAspect="1" noChangeArrowheads="1"/>
          </p:cNvPicPr>
          <p:nvPr/>
        </p:nvPicPr>
        <p:blipFill>
          <a:blip r:embed="rId3" cstate="email">
            <a:lum contrast="8000"/>
            <a:extLst>
              <a:ext uri="{28A0092B-C50C-407E-A947-70E740481C1C}">
                <a14:useLocalDpi xmlns:a14="http://schemas.microsoft.com/office/drawing/2010/main"/>
              </a:ext>
            </a:extLst>
          </a:blip>
          <a:srcRect/>
          <a:stretch>
            <a:fillRect/>
          </a:stretch>
        </p:blipFill>
        <p:spPr bwMode="auto">
          <a:xfrm>
            <a:off x="4687888" y="2317750"/>
            <a:ext cx="4044950" cy="30003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6082" name="Picture 11"/>
          <p:cNvPicPr>
            <a:picLocks noChangeAspect="1"/>
          </p:cNvPicPr>
          <p:nvPr/>
        </p:nvPicPr>
        <p:blipFill>
          <a:blip r:embed="rId4" cstate="email">
            <a:lum bright="10000" contrast="8000"/>
            <a:extLst>
              <a:ext uri="{28A0092B-C50C-407E-A947-70E740481C1C}">
                <a14:useLocalDpi xmlns:a14="http://schemas.microsoft.com/office/drawing/2010/main"/>
              </a:ext>
            </a:extLst>
          </a:blip>
          <a:srcRect/>
          <a:stretch>
            <a:fillRect/>
          </a:stretch>
        </p:blipFill>
        <p:spPr bwMode="auto">
          <a:xfrm>
            <a:off x="393700" y="2317750"/>
            <a:ext cx="4017963" cy="30019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6083" name="TextBox 4"/>
          <p:cNvSpPr txBox="1">
            <a:spLocks noChangeArrowheads="1"/>
          </p:cNvSpPr>
          <p:nvPr/>
        </p:nvSpPr>
        <p:spPr bwMode="auto">
          <a:xfrm>
            <a:off x="2017713" y="374650"/>
            <a:ext cx="604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b="1">
                <a:solidFill>
                  <a:srgbClr val="95B3D7"/>
                </a:solidFill>
                <a:latin typeface="Lucida Grande" charset="0"/>
                <a:ea typeface="ヒラギノ角ゴ ProN W3" charset="0"/>
                <a:cs typeface="ヒラギノ角ゴ ProN W3" charset="0"/>
                <a:sym typeface="Arial" charset="0"/>
              </a:rPr>
              <a:t>Zone for mixed-use neighborhoods</a:t>
            </a:r>
          </a:p>
          <a:p>
            <a:pPr eaLnBrk="1" hangingPunct="1"/>
            <a:r>
              <a:rPr lang="zh-CN" altLang="en-US" sz="1600" b="1">
                <a:solidFill>
                  <a:srgbClr val="95B3D7"/>
                </a:solidFill>
                <a:latin typeface="Tahoma" charset="0"/>
                <a:ea typeface="ヒラギノ角ゴ ProN W3" charset="0"/>
                <a:cs typeface="ヒラギノ角ゴ ProN W3" charset="0"/>
                <a:sym typeface="Arial" charset="0"/>
              </a:rPr>
              <a:t>建设多功能混合的邻里社区 </a:t>
            </a:r>
          </a:p>
          <a:p>
            <a:pPr eaLnBrk="1" hangingPunct="1"/>
            <a:endParaRPr lang="zh-CN" altLang="en-US" sz="1600" b="1">
              <a:solidFill>
                <a:srgbClr val="95B3D7"/>
              </a:solidFill>
              <a:latin typeface="Tahoma" charset="0"/>
              <a:ea typeface="ヒラギノ角ゴ ProN W3" charset="0"/>
              <a:cs typeface="ヒラギノ角ゴ ProN W3" charset="0"/>
              <a:sym typeface="Arial" charset="0"/>
            </a:endParaRPr>
          </a:p>
        </p:txBody>
      </p:sp>
      <p:sp>
        <p:nvSpPr>
          <p:cNvPr id="3" name="Oval 2"/>
          <p:cNvSpPr/>
          <p:nvPr/>
        </p:nvSpPr>
        <p:spPr>
          <a:xfrm>
            <a:off x="392113" y="374650"/>
            <a:ext cx="1228725" cy="1228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anchor="ctr"/>
          <a:lstStyle/>
          <a:p>
            <a:pPr algn="ctr" defTabSz="641350">
              <a:defRPr/>
            </a:pPr>
            <a:endParaRPr lang="zh-CN" altLang="en-US" sz="6600" b="1">
              <a:solidFill>
                <a:srgbClr val="FFFFFF"/>
              </a:solidFill>
              <a:latin typeface="Tahoma" charset="0"/>
              <a:ea typeface="ヒラギノ角ゴ ProN W3" charset="0"/>
              <a:sym typeface="Arial" charset="0"/>
            </a:endParaRPr>
          </a:p>
        </p:txBody>
      </p:sp>
      <p:sp>
        <p:nvSpPr>
          <p:cNvPr id="46085" name="TextBox 10"/>
          <p:cNvSpPr txBox="1">
            <a:spLocks noChangeArrowheads="1"/>
          </p:cNvSpPr>
          <p:nvPr/>
        </p:nvSpPr>
        <p:spPr bwMode="auto">
          <a:xfrm>
            <a:off x="422275" y="2687638"/>
            <a:ext cx="18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7" tIns="45699" rIns="91397" bIns="45699">
            <a:spAutoFit/>
          </a:bodyPr>
          <a:lstStyle>
            <a:lvl1pPr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zh-CN" altLang="en-US">
              <a:solidFill>
                <a:srgbClr val="000000"/>
              </a:solidFill>
              <a:latin typeface="Tahoma" charset="0"/>
              <a:ea typeface="ヒラギノ角ゴ ProN W3" charset="0"/>
              <a:cs typeface="ヒラギノ角ゴ ProN W3" charset="0"/>
              <a:sym typeface="Arial" charset="0"/>
            </a:endParaRPr>
          </a:p>
        </p:txBody>
      </p:sp>
      <p:sp>
        <p:nvSpPr>
          <p:cNvPr id="46086" name="TextBox 14"/>
          <p:cNvSpPr txBox="1">
            <a:spLocks noChangeArrowheads="1"/>
          </p:cNvSpPr>
          <p:nvPr/>
        </p:nvSpPr>
        <p:spPr bwMode="auto">
          <a:xfrm>
            <a:off x="657225" y="406400"/>
            <a:ext cx="6556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7" tIns="45699" rIns="91397" bIns="45699">
            <a:spAutoFit/>
          </a:bodyPr>
          <a:lstStyle>
            <a:lvl1pPr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6600" b="1">
                <a:solidFill>
                  <a:srgbClr val="FFFFFF"/>
                </a:solidFill>
                <a:latin typeface="Lucida Grande" charset="0"/>
                <a:ea typeface="ヒラギノ角ゴ ProN W3" charset="0"/>
                <a:cs typeface="ヒラギノ角ゴ ProN W3" charset="0"/>
                <a:sym typeface="Arial" charset="0"/>
              </a:rPr>
              <a:t>5</a:t>
            </a:r>
          </a:p>
        </p:txBody>
      </p:sp>
      <p:sp>
        <p:nvSpPr>
          <p:cNvPr id="110600" name="TextBox 13"/>
          <p:cNvSpPr txBox="1">
            <a:spLocks noChangeArrowheads="1"/>
          </p:cNvSpPr>
          <p:nvPr/>
        </p:nvSpPr>
        <p:spPr bwMode="auto">
          <a:xfrm>
            <a:off x="2857500" y="1133475"/>
            <a:ext cx="60007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684" eaLnBrk="1" hangingPunct="1">
              <a:defRPr/>
            </a:pPr>
            <a:r>
              <a:rPr lang="en-US" sz="2000" b="1" dirty="0">
                <a:solidFill>
                  <a:schemeClr val="accent6">
                    <a:lumMod val="75000"/>
                  </a:schemeClr>
                </a:solidFill>
                <a:latin typeface="Tahoma" charset="0"/>
                <a:cs typeface="Tahoma" charset="0"/>
              </a:rPr>
              <a:t>Encourage an optimal balance of housing and services through zoning codes.</a:t>
            </a:r>
          </a:p>
          <a:p>
            <a:pPr defTabSz="642684" eaLnBrk="1" hangingPunct="1">
              <a:spcBef>
                <a:spcPts val="422"/>
              </a:spcBef>
              <a:defRPr/>
            </a:pPr>
            <a:r>
              <a:rPr lang="zh-CN" altLang="en-US" sz="2000" b="1" dirty="0">
                <a:solidFill>
                  <a:schemeClr val="accent6">
                    <a:lumMod val="75000"/>
                  </a:schemeClr>
                </a:solidFill>
                <a:latin typeface="Tahoma" charset="0"/>
                <a:cs typeface="Tahoma" charset="0"/>
              </a:rPr>
              <a:t>通过控规指标来实现住宅与服务的最佳平衡</a:t>
            </a:r>
            <a:endParaRPr lang="en-US" sz="2000" b="1" dirty="0">
              <a:solidFill>
                <a:schemeClr val="accent6">
                  <a:lumMod val="75000"/>
                </a:schemeClr>
              </a:solidFill>
              <a:latin typeface="Tahoma" charset="0"/>
              <a:cs typeface="Tahoma" charset="0"/>
            </a:endParaRPr>
          </a:p>
        </p:txBody>
      </p:sp>
      <p:sp>
        <p:nvSpPr>
          <p:cNvPr id="46088" name="TextBox 15"/>
          <p:cNvSpPr txBox="1">
            <a:spLocks noChangeArrowheads="1"/>
          </p:cNvSpPr>
          <p:nvPr/>
        </p:nvSpPr>
        <p:spPr bwMode="auto">
          <a:xfrm>
            <a:off x="2044700" y="1036638"/>
            <a:ext cx="7778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7" tIns="45699" rIns="91397" bIns="45699">
            <a:spAutoFit/>
          </a:bodyPr>
          <a:lstStyle>
            <a:lvl1pPr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4600" b="1">
                <a:solidFill>
                  <a:srgbClr val="FFFFFF"/>
                </a:solidFill>
                <a:latin typeface="Lucida Grande" charset="0"/>
                <a:ea typeface="ヒラギノ角ゴ ProN W3" charset="0"/>
                <a:cs typeface="ヒラギノ角ゴ ProN W3" charset="0"/>
                <a:sym typeface="Arial" charset="0"/>
              </a:rPr>
              <a:t>A.</a:t>
            </a:r>
          </a:p>
        </p:txBody>
      </p:sp>
      <p:sp>
        <p:nvSpPr>
          <p:cNvPr id="46089" name="TextBox 11"/>
          <p:cNvSpPr txBox="1">
            <a:spLocks noChangeArrowheads="1"/>
          </p:cNvSpPr>
          <p:nvPr/>
        </p:nvSpPr>
        <p:spPr bwMode="auto">
          <a:xfrm>
            <a:off x="234950" y="5399088"/>
            <a:ext cx="40370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indent="273050"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63"/>
              </a:spcAft>
              <a:buFont typeface="Wingdings" charset="0"/>
              <a:buChar char="§"/>
            </a:pPr>
            <a:r>
              <a:rPr lang="en-US" altLang="zh-CN" sz="1100">
                <a:solidFill>
                  <a:srgbClr val="FFFFFF"/>
                </a:solidFill>
                <a:latin typeface="Lucida Grande" charset="0"/>
                <a:ea typeface="ヒラギノ角ゴ ProN W3" charset="0"/>
                <a:cs typeface="ヒラギノ角ゴ ProN W3" charset="0"/>
                <a:sym typeface="Arial" charset="0"/>
              </a:rPr>
              <a:t>Housing options should accommodate a mix of income levels and age groups.</a:t>
            </a:r>
          </a:p>
        </p:txBody>
      </p:sp>
      <p:sp>
        <p:nvSpPr>
          <p:cNvPr id="46090" name="TextBox 11"/>
          <p:cNvSpPr txBox="1">
            <a:spLocks noChangeArrowheads="1"/>
          </p:cNvSpPr>
          <p:nvPr/>
        </p:nvSpPr>
        <p:spPr bwMode="auto">
          <a:xfrm>
            <a:off x="239713" y="6275388"/>
            <a:ext cx="4178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indent="273050"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63"/>
              </a:spcAft>
              <a:buFont typeface="Wingdings" charset="0"/>
              <a:buChar char="§"/>
            </a:pPr>
            <a:r>
              <a:rPr lang="en-US" altLang="zh-CN" sz="1100">
                <a:solidFill>
                  <a:srgbClr val="FFFFFF"/>
                </a:solidFill>
                <a:latin typeface="Lucida Grande" charset="0"/>
                <a:cs typeface="Tahoma" charset="0"/>
                <a:sym typeface="Arial" charset="0"/>
              </a:rPr>
              <a:t>Mix housing, shops and services within commercial districts to create 24 hr communities.</a:t>
            </a:r>
          </a:p>
        </p:txBody>
      </p:sp>
      <p:sp>
        <p:nvSpPr>
          <p:cNvPr id="46091" name="TextBox 11"/>
          <p:cNvSpPr txBox="1">
            <a:spLocks noChangeArrowheads="1"/>
          </p:cNvSpPr>
          <p:nvPr/>
        </p:nvSpPr>
        <p:spPr bwMode="auto">
          <a:xfrm>
            <a:off x="4552950" y="5399088"/>
            <a:ext cx="40354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indent="273050"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63"/>
              </a:spcAft>
              <a:buFont typeface="Wingdings" charset="0"/>
              <a:buChar char="§"/>
            </a:pPr>
            <a:r>
              <a:rPr lang="zh-CN" altLang="en-US" sz="1000">
                <a:solidFill>
                  <a:srgbClr val="FFFFFF"/>
                </a:solidFill>
                <a:latin typeface="Tahoma" charset="0"/>
                <a:ea typeface="ヒラギノ角ゴ ProN W3" charset="0"/>
                <a:cs typeface="ヒラギノ角ゴ ProN W3" charset="0"/>
                <a:sym typeface="Arial" charset="0"/>
              </a:rPr>
              <a:t>为不同收入、不同年龄的人提供住房选择</a:t>
            </a:r>
            <a:endParaRPr lang="en-US" altLang="ja-JP" sz="1000">
              <a:solidFill>
                <a:srgbClr val="FFFFFF"/>
              </a:solidFill>
              <a:latin typeface="Tahoma" charset="0"/>
              <a:cs typeface="Tahoma" charset="0"/>
              <a:sym typeface="Arial" charset="0"/>
            </a:endParaRPr>
          </a:p>
          <a:p>
            <a:pPr eaLnBrk="1" hangingPunct="1">
              <a:spcAft>
                <a:spcPts val="1263"/>
              </a:spcAft>
              <a:buFont typeface="Wingdings" charset="0"/>
              <a:buChar char="§"/>
            </a:pPr>
            <a:endParaRPr lang="zh-CN" altLang="en-US" sz="1300">
              <a:solidFill>
                <a:srgbClr val="FFFFFF"/>
              </a:solidFill>
              <a:latin typeface="Tahoma" charset="0"/>
              <a:cs typeface="Tahoma" charset="0"/>
              <a:sym typeface="Arial" charset="0"/>
            </a:endParaRPr>
          </a:p>
        </p:txBody>
      </p:sp>
      <p:sp>
        <p:nvSpPr>
          <p:cNvPr id="46092" name="TextBox 11"/>
          <p:cNvSpPr txBox="1">
            <a:spLocks noChangeArrowheads="1"/>
          </p:cNvSpPr>
          <p:nvPr/>
        </p:nvSpPr>
        <p:spPr bwMode="auto">
          <a:xfrm>
            <a:off x="4552950" y="5629275"/>
            <a:ext cx="4035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indent="273050"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63"/>
              </a:spcAft>
              <a:buFont typeface="Wingdings" charset="0"/>
              <a:buChar char="§"/>
            </a:pPr>
            <a:r>
              <a:rPr lang="zh-CN" altLang="en-US" sz="1000">
                <a:solidFill>
                  <a:srgbClr val="FFFFFF"/>
                </a:solidFill>
                <a:latin typeface="Tahoma" charset="0"/>
                <a:ea typeface="ヒラギノ角ゴ ProN W3" charset="0"/>
                <a:cs typeface="ヒラギノ角ゴ ProN W3" charset="0"/>
                <a:sym typeface="Arial" charset="0"/>
              </a:rPr>
              <a:t>住宅距离商店、学校、公园和服务机构不应超过</a:t>
            </a:r>
            <a:r>
              <a:rPr lang="en-US" altLang="zh-CN" sz="1000">
                <a:solidFill>
                  <a:srgbClr val="FFFFFF"/>
                </a:solidFill>
                <a:latin typeface="Tahoma" charset="0"/>
                <a:cs typeface="Tahoma" charset="0"/>
                <a:sym typeface="Arial" charset="0"/>
              </a:rPr>
              <a:t>400</a:t>
            </a:r>
            <a:r>
              <a:rPr lang="zh-CN" altLang="en-US" sz="1000">
                <a:solidFill>
                  <a:srgbClr val="FFFFFF"/>
                </a:solidFill>
                <a:latin typeface="Tahoma" charset="0"/>
                <a:ea typeface="ヒラギノ角ゴ ProN W3" charset="0"/>
                <a:cs typeface="ヒラギノ角ゴ ProN W3" charset="0"/>
                <a:sym typeface="Arial" charset="0"/>
              </a:rPr>
              <a:t>米，包括针特定年龄人群，例如托儿所。</a:t>
            </a:r>
            <a:r>
              <a:rPr lang="en-US" altLang="ja-JP" sz="1000">
                <a:solidFill>
                  <a:srgbClr val="FFFFFF"/>
                </a:solidFill>
                <a:latin typeface="Tahoma" charset="0"/>
                <a:cs typeface="Tahoma" charset="0"/>
                <a:sym typeface="Arial" charset="0"/>
              </a:rPr>
              <a:t> </a:t>
            </a:r>
            <a:endParaRPr lang="en-US" altLang="zh-CN" sz="1000">
              <a:solidFill>
                <a:srgbClr val="FFFFFF"/>
              </a:solidFill>
              <a:latin typeface="Tahoma" charset="0"/>
              <a:cs typeface="Tahoma" charset="0"/>
              <a:sym typeface="Arial" charset="0"/>
            </a:endParaRPr>
          </a:p>
        </p:txBody>
      </p:sp>
      <p:sp>
        <p:nvSpPr>
          <p:cNvPr id="46093" name="TextBox 11"/>
          <p:cNvSpPr txBox="1">
            <a:spLocks noChangeArrowheads="1"/>
          </p:cNvSpPr>
          <p:nvPr/>
        </p:nvSpPr>
        <p:spPr bwMode="auto">
          <a:xfrm>
            <a:off x="239713" y="5762625"/>
            <a:ext cx="41783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7" tIns="45699" rIns="91397" bIns="45699">
            <a:spAutoFit/>
          </a:bodyPr>
          <a:lstStyle>
            <a:lvl1pPr indent="273050" defTabSz="641350">
              <a:defRPr sz="2400">
                <a:solidFill>
                  <a:schemeClr val="tx1"/>
                </a:solidFill>
                <a:latin typeface="Arial" charset="0"/>
                <a:ea typeface="ＭＳ Ｐゴシック" charset="0"/>
                <a:cs typeface="ＭＳ Ｐゴシック" charset="0"/>
              </a:defRPr>
            </a:lvl1pPr>
            <a:lvl2pPr marL="742950" indent="-285750" defTabSz="641350">
              <a:defRPr sz="2400">
                <a:solidFill>
                  <a:schemeClr val="tx1"/>
                </a:solidFill>
                <a:latin typeface="Arial" charset="0"/>
                <a:ea typeface="ＭＳ Ｐゴシック" charset="0"/>
              </a:defRPr>
            </a:lvl2pPr>
            <a:lvl3pPr marL="1143000" indent="-228600" defTabSz="641350">
              <a:defRPr sz="2400">
                <a:solidFill>
                  <a:schemeClr val="tx1"/>
                </a:solidFill>
                <a:latin typeface="Arial" charset="0"/>
                <a:ea typeface="ＭＳ Ｐゴシック" charset="0"/>
              </a:defRPr>
            </a:lvl3pPr>
            <a:lvl4pPr marL="1600200" indent="-228600" defTabSz="641350">
              <a:defRPr sz="2400">
                <a:solidFill>
                  <a:schemeClr val="tx1"/>
                </a:solidFill>
                <a:latin typeface="Arial" charset="0"/>
                <a:ea typeface="ＭＳ Ｐゴシック" charset="0"/>
              </a:defRPr>
            </a:lvl4pPr>
            <a:lvl5pPr marL="2057400" indent="-228600" defTabSz="641350">
              <a:defRPr sz="2400">
                <a:solidFill>
                  <a:schemeClr val="tx1"/>
                </a:solidFill>
                <a:latin typeface="Arial" charset="0"/>
                <a:ea typeface="ＭＳ Ｐゴシック" charset="0"/>
              </a:defRPr>
            </a:lvl5pPr>
            <a:lvl6pPr marL="2514600" indent="-228600" defTabSz="6413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6413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6413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6413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63"/>
              </a:spcAft>
              <a:buFont typeface="Wingdings" charset="0"/>
              <a:buChar char="§"/>
            </a:pPr>
            <a:r>
              <a:rPr lang="en-US" altLang="zh-CN" sz="1100">
                <a:solidFill>
                  <a:srgbClr val="FFFFFF"/>
                </a:solidFill>
                <a:latin typeface="Lucida Grande" charset="0"/>
                <a:ea typeface="ヒラギノ角ゴ ProN W3" charset="0"/>
                <a:cs typeface="ヒラギノ角ゴ ProN W3" charset="0"/>
                <a:sym typeface="Arial" charset="0"/>
              </a:rPr>
              <a:t>Shops, schools, parks, and services should be located within 400 meters of housing.  This includes age-specific services, such as day care.</a:t>
            </a:r>
          </a:p>
        </p:txBody>
      </p:sp>
    </p:spTree>
    <p:extLst>
      <p:ext uri="{BB962C8B-B14F-4D97-AF65-F5344CB8AC3E}">
        <p14:creationId xmlns:p14="http://schemas.microsoft.com/office/powerpoint/2010/main" val="38394996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核心区总图 6"/>
          <p:cNvPicPr>
            <a:picLocks noChangeAspect="1" noChangeArrowheads="1"/>
          </p:cNvPicPr>
          <p:nvPr/>
        </p:nvPicPr>
        <p:blipFill>
          <a:blip r:embed="rId3" cstate="print"/>
          <a:srcRect t="7922" b="7755"/>
          <a:stretch>
            <a:fillRect/>
          </a:stretch>
        </p:blipFill>
        <p:spPr bwMode="auto">
          <a:xfrm>
            <a:off x="3647787" y="457200"/>
            <a:ext cx="5496212" cy="6408118"/>
          </a:xfrm>
          <a:prstGeom prst="rect">
            <a:avLst/>
          </a:prstGeom>
          <a:noFill/>
          <a:ln w="9525">
            <a:noFill/>
            <a:miter lim="800000"/>
            <a:headEnd/>
            <a:tailEnd/>
          </a:ln>
        </p:spPr>
      </p:pic>
      <p:sp>
        <p:nvSpPr>
          <p:cNvPr id="4" name="TextBox 3"/>
          <p:cNvSpPr txBox="1"/>
          <p:nvPr/>
        </p:nvSpPr>
        <p:spPr>
          <a:xfrm>
            <a:off x="304800" y="457200"/>
            <a:ext cx="7467600" cy="461665"/>
          </a:xfrm>
          <a:prstGeom prst="rect">
            <a:avLst/>
          </a:prstGeom>
          <a:noFill/>
        </p:spPr>
        <p:txBody>
          <a:bodyPr wrap="square" rtlCol="0">
            <a:spAutoFit/>
          </a:bodyPr>
          <a:lstStyle/>
          <a:p>
            <a:r>
              <a:rPr lang="en-US" altLang="zh-CN" sz="2400" b="1" dirty="0" smtClean="0"/>
              <a:t>Regulatory Detailed Plan</a:t>
            </a:r>
            <a:endParaRPr lang="en-US" sz="2400" b="1" dirty="0">
              <a:solidFill>
                <a:srgbClr val="C00000"/>
              </a:solidFill>
            </a:endParaRPr>
          </a:p>
        </p:txBody>
      </p:sp>
      <p:sp>
        <p:nvSpPr>
          <p:cNvPr id="5" name="Text Box 5"/>
          <p:cNvSpPr txBox="1">
            <a:spLocks noChangeArrowheads="1"/>
          </p:cNvSpPr>
          <p:nvPr/>
        </p:nvSpPr>
        <p:spPr bwMode="auto">
          <a:xfrm>
            <a:off x="0" y="6493026"/>
            <a:ext cx="8447087" cy="272641"/>
          </a:xfrm>
          <a:prstGeom prst="rect">
            <a:avLst/>
          </a:prstGeom>
          <a:noFill/>
          <a:ln w="9525">
            <a:noFill/>
            <a:miter lim="800000"/>
            <a:headEnd/>
            <a:tailEnd/>
          </a:ln>
        </p:spPr>
        <p:txBody>
          <a:bodyPr lIns="56644" tIns="28322" rIns="56644" bIns="28322">
            <a:spAutoFit/>
          </a:bodyPr>
          <a:lstStyle/>
          <a:p>
            <a:pPr>
              <a:spcBef>
                <a:spcPct val="0"/>
              </a:spcBef>
              <a:defRPr/>
            </a:pPr>
            <a:r>
              <a:rPr lang="en-US" altLang="zh-CN" sz="1400" dirty="0" smtClean="0">
                <a:ea typeface="微软雅黑" pitchFamily="34" charset="-122"/>
              </a:rPr>
              <a:t>Courtesy of Kunming Urban Planning Institute</a:t>
            </a:r>
            <a:endParaRPr lang="en-US" altLang="zh-CN" sz="1400" dirty="0">
              <a:ea typeface="微软雅黑" pitchFamily="34" charset="-122"/>
            </a:endParaRPr>
          </a:p>
        </p:txBody>
      </p:sp>
      <p:pic>
        <p:nvPicPr>
          <p:cNvPr id="6" name="Picture 7" descr="C:\Documents and Settings\Administrator\桌面\6-Model.jpg"/>
          <p:cNvPicPr>
            <a:picLocks noChangeAspect="1" noChangeArrowheads="1"/>
          </p:cNvPicPr>
          <p:nvPr/>
        </p:nvPicPr>
        <p:blipFill>
          <a:blip r:embed="rId4" cstate="email">
            <a:extLst>
              <a:ext uri="{28A0092B-C50C-407E-A947-70E740481C1C}">
                <a14:useLocalDpi xmlns:a14="http://schemas.microsoft.com/office/drawing/2010/main"/>
              </a:ext>
            </a:extLst>
          </a:blip>
          <a:srcRect l="4451" t="28545" r="6461" b="27443"/>
          <a:stretch>
            <a:fillRect/>
          </a:stretch>
        </p:blipFill>
        <p:spPr bwMode="auto">
          <a:xfrm>
            <a:off x="0" y="3870779"/>
            <a:ext cx="3539824" cy="2331356"/>
          </a:xfrm>
          <a:prstGeom prst="rect">
            <a:avLst/>
          </a:prstGeom>
          <a:noFill/>
          <a:ln w="9525">
            <a:noFill/>
            <a:miter lim="800000"/>
            <a:headEnd/>
            <a:tailEnd/>
          </a:ln>
        </p:spPr>
      </p:pic>
    </p:spTree>
    <p:extLst>
      <p:ext uri="{BB962C8B-B14F-4D97-AF65-F5344CB8AC3E}">
        <p14:creationId xmlns:p14="http://schemas.microsoft.com/office/powerpoint/2010/main" val="248443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5F5F"/>
        </a:solidFill>
        <a:effectLst/>
      </p:bgPr>
    </p:bg>
    <p:spTree>
      <p:nvGrpSpPr>
        <p:cNvPr id="1" name=""/>
        <p:cNvGrpSpPr/>
        <p:nvPr/>
      </p:nvGrpSpPr>
      <p:grpSpPr>
        <a:xfrm>
          <a:off x="0" y="0"/>
          <a:ext cx="0" cy="0"/>
          <a:chOff x="0" y="0"/>
          <a:chExt cx="0" cy="0"/>
        </a:xfrm>
      </p:grpSpPr>
      <p:sp>
        <p:nvSpPr>
          <p:cNvPr id="97282" name="TextBox 4"/>
          <p:cNvSpPr txBox="1">
            <a:spLocks noChangeArrowheads="1"/>
          </p:cNvSpPr>
          <p:nvPr/>
        </p:nvSpPr>
        <p:spPr bwMode="auto">
          <a:xfrm>
            <a:off x="1397228" y="660282"/>
            <a:ext cx="4049661" cy="20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3200" b="1" dirty="0" smtClean="0">
                <a:solidFill>
                  <a:srgbClr val="FFFFFF"/>
                </a:solidFill>
                <a:latin typeface="Lucida Grande"/>
                <a:cs typeface="Tahoma" charset="0"/>
              </a:rPr>
              <a:t>Develop </a:t>
            </a:r>
            <a:r>
              <a:rPr lang="en-US" sz="3200" b="1" dirty="0">
                <a:solidFill>
                  <a:srgbClr val="FFFFFF"/>
                </a:solidFill>
                <a:latin typeface="Lucida Grande"/>
                <a:cs typeface="Tahoma" charset="0"/>
              </a:rPr>
              <a:t>neighborhoods that promote walking</a:t>
            </a:r>
          </a:p>
        </p:txBody>
      </p:sp>
      <p:sp>
        <p:nvSpPr>
          <p:cNvPr id="3" name="Oval 2"/>
          <p:cNvSpPr/>
          <p:nvPr/>
        </p:nvSpPr>
        <p:spPr>
          <a:xfrm>
            <a:off x="44072" y="570102"/>
            <a:ext cx="1227832" cy="122783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defTabSz="642717" fontAlgn="base">
              <a:spcBef>
                <a:spcPct val="0"/>
              </a:spcBef>
              <a:spcAft>
                <a:spcPct val="0"/>
              </a:spcAft>
            </a:pPr>
            <a:endParaRPr lang="en-US" sz="6600" b="1" dirty="0">
              <a:solidFill>
                <a:srgbClr val="FF6600"/>
              </a:solidFill>
              <a:latin typeface="Tahoma" charset="0"/>
              <a:ea typeface="ヒラギノ角ゴ ProN W3" charset="0"/>
              <a:cs typeface="Tahoma" charset="0"/>
              <a:sym typeface="Arial" charset="0"/>
            </a:endParaRPr>
          </a:p>
        </p:txBody>
      </p:sp>
      <p:sp>
        <p:nvSpPr>
          <p:cNvPr id="97284" name="TextBox 10"/>
          <p:cNvSpPr txBox="1">
            <a:spLocks noChangeArrowheads="1"/>
          </p:cNvSpPr>
          <p:nvPr/>
        </p:nvSpPr>
        <p:spPr bwMode="auto">
          <a:xfrm>
            <a:off x="423046" y="2687839"/>
            <a:ext cx="184654"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endParaRPr lang="en-US" dirty="0">
              <a:latin typeface="Tahoma" charset="0"/>
              <a:cs typeface="Tahoma" charset="0"/>
            </a:endParaRPr>
          </a:p>
        </p:txBody>
      </p:sp>
      <p:pic>
        <p:nvPicPr>
          <p:cNvPr id="9728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073" y="562874"/>
            <a:ext cx="4313068" cy="287214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7286" name="TextBox 14"/>
          <p:cNvSpPr txBox="1">
            <a:spLocks noChangeArrowheads="1"/>
          </p:cNvSpPr>
          <p:nvPr/>
        </p:nvSpPr>
        <p:spPr bwMode="auto">
          <a:xfrm>
            <a:off x="308616" y="562874"/>
            <a:ext cx="611790" cy="110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6600" b="1" dirty="0">
                <a:solidFill>
                  <a:srgbClr val="FFFFFF"/>
                </a:solidFill>
                <a:latin typeface="Lucida Grande"/>
                <a:cs typeface="Tahoma" charset="0"/>
              </a:rPr>
              <a:t>1</a:t>
            </a:r>
          </a:p>
        </p:txBody>
      </p:sp>
      <p:sp>
        <p:nvSpPr>
          <p:cNvPr id="97287" name="TextBox 3"/>
          <p:cNvSpPr txBox="1">
            <a:spLocks noChangeArrowheads="1"/>
          </p:cNvSpPr>
          <p:nvPr/>
        </p:nvSpPr>
        <p:spPr bwMode="auto">
          <a:xfrm>
            <a:off x="4685038" y="3455946"/>
            <a:ext cx="3764979"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1200" b="1" dirty="0">
                <a:solidFill>
                  <a:srgbClr val="FFFFFF"/>
                </a:solidFill>
                <a:latin typeface="Lucida Grande"/>
                <a:cs typeface="Tahoma" charset="0"/>
              </a:rPr>
              <a:t>Chongqing, China</a:t>
            </a:r>
            <a:endParaRPr lang="en-US" sz="1200" b="1" dirty="0">
              <a:solidFill>
                <a:srgbClr val="FF0000"/>
              </a:solidFill>
              <a:latin typeface="Lucida Grande"/>
              <a:cs typeface="Tahoma" charset="0"/>
            </a:endParaRPr>
          </a:p>
        </p:txBody>
      </p:sp>
      <p:pic>
        <p:nvPicPr>
          <p:cNvPr id="8"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7070" y="3955761"/>
            <a:ext cx="4338072" cy="288770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4"/>
          <p:cNvSpPr txBox="1">
            <a:spLocks noChangeArrowheads="1"/>
          </p:cNvSpPr>
          <p:nvPr/>
        </p:nvSpPr>
        <p:spPr bwMode="auto">
          <a:xfrm>
            <a:off x="1397228" y="3784667"/>
            <a:ext cx="3062790" cy="15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3200" b="1" dirty="0" smtClean="0">
                <a:solidFill>
                  <a:srgbClr val="FFFFFF"/>
                </a:solidFill>
                <a:latin typeface="Lucida Grande"/>
                <a:cs typeface="Tahoma" charset="0"/>
              </a:rPr>
              <a:t>Prioritize </a:t>
            </a:r>
            <a:r>
              <a:rPr lang="en-US" sz="3200" b="1" dirty="0">
                <a:solidFill>
                  <a:srgbClr val="FFFFFF"/>
                </a:solidFill>
                <a:latin typeface="Lucida Grande"/>
                <a:cs typeface="Tahoma" charset="0"/>
              </a:rPr>
              <a:t>bicycle networks </a:t>
            </a:r>
          </a:p>
        </p:txBody>
      </p:sp>
      <p:sp>
        <p:nvSpPr>
          <p:cNvPr id="10" name="Oval 9"/>
          <p:cNvSpPr/>
          <p:nvPr/>
        </p:nvSpPr>
        <p:spPr>
          <a:xfrm>
            <a:off x="44072" y="3553763"/>
            <a:ext cx="1227604" cy="122783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2" rIns="91402" bIns="45702" anchor="ctr"/>
          <a:lstStyle/>
          <a:p>
            <a:pPr algn="ctr" defTabSz="642717" fontAlgn="base">
              <a:spcBef>
                <a:spcPct val="0"/>
              </a:spcBef>
              <a:spcAft>
                <a:spcPct val="0"/>
              </a:spcAft>
            </a:pPr>
            <a:endParaRPr lang="en-US" sz="6600" b="1" dirty="0">
              <a:solidFill>
                <a:srgbClr val="FF6600"/>
              </a:solidFill>
              <a:latin typeface="Tahoma" charset="0"/>
              <a:ea typeface="ヒラギノ角ゴ ProN W3" charset="0"/>
              <a:cs typeface="Tahoma" charset="0"/>
              <a:sym typeface="Arial" charset="0"/>
            </a:endParaRPr>
          </a:p>
        </p:txBody>
      </p:sp>
      <p:sp>
        <p:nvSpPr>
          <p:cNvPr id="11" name="TextBox 10"/>
          <p:cNvSpPr txBox="1">
            <a:spLocks noChangeArrowheads="1"/>
          </p:cNvSpPr>
          <p:nvPr/>
        </p:nvSpPr>
        <p:spPr bwMode="auto">
          <a:xfrm>
            <a:off x="74212" y="5622823"/>
            <a:ext cx="184620"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endParaRPr lang="en-US" dirty="0">
              <a:latin typeface="Tahoma" charset="0"/>
              <a:cs typeface="Tahoma" charset="0"/>
            </a:endParaRPr>
          </a:p>
        </p:txBody>
      </p:sp>
      <p:sp>
        <p:nvSpPr>
          <p:cNvPr id="12" name="TextBox 14"/>
          <p:cNvSpPr txBox="1">
            <a:spLocks noChangeArrowheads="1"/>
          </p:cNvSpPr>
          <p:nvPr/>
        </p:nvSpPr>
        <p:spPr bwMode="auto">
          <a:xfrm>
            <a:off x="308616" y="3585019"/>
            <a:ext cx="611676" cy="110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6600" b="1" dirty="0">
                <a:solidFill>
                  <a:srgbClr val="FFFFFF"/>
                </a:solidFill>
                <a:latin typeface="Lucida Grande"/>
                <a:cs typeface="Tahoma" charset="0"/>
              </a:rPr>
              <a:t>2</a:t>
            </a:r>
          </a:p>
        </p:txBody>
      </p:sp>
      <p:sp>
        <p:nvSpPr>
          <p:cNvPr id="13" name="TextBox 11"/>
          <p:cNvSpPr txBox="1">
            <a:spLocks noChangeArrowheads="1"/>
          </p:cNvSpPr>
          <p:nvPr/>
        </p:nvSpPr>
        <p:spPr bwMode="auto">
          <a:xfrm>
            <a:off x="1651418" y="9150047"/>
            <a:ext cx="4043281"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1200" b="1" dirty="0">
                <a:solidFill>
                  <a:srgbClr val="FFFFFF"/>
                </a:solidFill>
                <a:latin typeface="Lucida Grande"/>
                <a:cs typeface="Tahoma" charset="0"/>
              </a:rPr>
              <a:t>Bike-prioritized Intersection</a:t>
            </a:r>
          </a:p>
        </p:txBody>
      </p:sp>
      <p:sp>
        <p:nvSpPr>
          <p:cNvPr id="14" name="TextBox 11"/>
          <p:cNvSpPr txBox="1">
            <a:spLocks noChangeArrowheads="1"/>
          </p:cNvSpPr>
          <p:nvPr/>
        </p:nvSpPr>
        <p:spPr bwMode="auto">
          <a:xfrm>
            <a:off x="4732074" y="6566648"/>
            <a:ext cx="4044033"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defTabSz="642717" eaLnBrk="1" fontAlgn="base" hangingPunct="1">
              <a:spcBef>
                <a:spcPct val="0"/>
              </a:spcBef>
              <a:spcAft>
                <a:spcPct val="0"/>
              </a:spcAft>
            </a:pPr>
            <a:r>
              <a:rPr lang="en-US" sz="1200" b="1" dirty="0">
                <a:solidFill>
                  <a:srgbClr val="FFFFFF"/>
                </a:solidFill>
                <a:latin typeface="Lucida Grande"/>
                <a:cs typeface="Tahoma" charset="0"/>
              </a:rPr>
              <a:t>Bike-prioritized Intersection</a:t>
            </a:r>
          </a:p>
        </p:txBody>
      </p:sp>
    </p:spTree>
    <p:extLst>
      <p:ext uri="{BB962C8B-B14F-4D97-AF65-F5344CB8AC3E}">
        <p14:creationId xmlns:p14="http://schemas.microsoft.com/office/powerpoint/2010/main" val="15601071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known-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5185" y="2"/>
            <a:ext cx="5167948" cy="3810267"/>
          </a:xfrm>
          <a:prstGeom prst="rect">
            <a:avLst/>
          </a:prstGeom>
        </p:spPr>
      </p:pic>
      <p:pic>
        <p:nvPicPr>
          <p:cNvPr id="2" name="Picture 1" descr="Unknown-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2763" y="1"/>
            <a:ext cx="5469623" cy="3631094"/>
          </a:xfrm>
          <a:prstGeom prst="rect">
            <a:avLst/>
          </a:prstGeom>
        </p:spPr>
      </p:pic>
      <p:pic>
        <p:nvPicPr>
          <p:cNvPr id="4" name="Picture 3" descr="Unknown.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2763" y="3198836"/>
            <a:ext cx="5816063" cy="4075311"/>
          </a:xfrm>
          <a:prstGeom prst="rect">
            <a:avLst/>
          </a:prstGeom>
        </p:spPr>
      </p:pic>
      <p:pic>
        <p:nvPicPr>
          <p:cNvPr id="6" name="Picture 5" descr="Unknown-1.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198836"/>
            <a:ext cx="3982763" cy="3659164"/>
          </a:xfrm>
          <a:prstGeom prst="rect">
            <a:avLst/>
          </a:prstGeom>
        </p:spPr>
      </p:pic>
    </p:spTree>
    <p:extLst>
      <p:ext uri="{BB962C8B-B14F-4D97-AF65-F5344CB8AC3E}">
        <p14:creationId xmlns:p14="http://schemas.microsoft.com/office/powerpoint/2010/main" val="408757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2396" y="4929198"/>
            <a:ext cx="1214446"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96" y="1459818"/>
            <a:ext cx="7215174" cy="4826702"/>
          </a:xfrm>
          <a:prstGeom prst="rect">
            <a:avLst/>
          </a:prstGeom>
          <a:noFill/>
          <a:ln w="9525">
            <a:noFill/>
            <a:miter lim="800000"/>
            <a:headEnd/>
            <a:tailEnd/>
          </a:ln>
          <a:effectLst/>
        </p:spPr>
      </p:pic>
      <p:pic>
        <p:nvPicPr>
          <p:cNvPr id="6" name="Picture 4" descr="C:\Documents and Settings\UserXP\Desktop\20111025\IMG_7698.JPG"/>
          <p:cNvPicPr>
            <a:picLocks noChangeAspect="1" noChangeArrowheads="1"/>
          </p:cNvPicPr>
          <p:nvPr/>
        </p:nvPicPr>
        <p:blipFill>
          <a:blip r:embed="rId3" cstate="email">
            <a:extLst>
              <a:ext uri="{28A0092B-C50C-407E-A947-70E740481C1C}">
                <a14:useLocalDpi xmlns:a14="http://schemas.microsoft.com/office/drawing/2010/main"/>
              </a:ext>
            </a:extLst>
          </a:blip>
          <a:srcRect l="2458" r="18853"/>
          <a:stretch>
            <a:fillRect/>
          </a:stretch>
        </p:blipFill>
        <p:spPr bwMode="auto">
          <a:xfrm>
            <a:off x="0" y="1500174"/>
            <a:ext cx="2286016" cy="4786345"/>
          </a:xfrm>
          <a:prstGeom prst="rect">
            <a:avLst/>
          </a:prstGeom>
          <a:noFill/>
        </p:spPr>
      </p:pic>
      <p:sp>
        <p:nvSpPr>
          <p:cNvPr id="7" name="内容占位符 2"/>
          <p:cNvSpPr txBox="1">
            <a:spLocks/>
          </p:cNvSpPr>
          <p:nvPr/>
        </p:nvSpPr>
        <p:spPr>
          <a:xfrm>
            <a:off x="514350" y="762000"/>
            <a:ext cx="5255179" cy="1402184"/>
          </a:xfrm>
          <a:prstGeom prst="rect">
            <a:avLst/>
          </a:prstGeom>
        </p:spPr>
        <p:txBody>
          <a:bodyPr vert="horz" lIns="91429" tIns="45715" rIns="91429" bIns="45715" rtlCol="0">
            <a:noAutofit/>
          </a:bodyPr>
          <a:lstStyle/>
          <a:p>
            <a:pPr marL="342859" indent="-342859" defTabSz="1474611">
              <a:spcBef>
                <a:spcPct val="20000"/>
              </a:spcBef>
              <a:defRPr/>
            </a:pPr>
            <a:r>
              <a:rPr lang="en-US" altLang="zh-CN" sz="2800" b="1" dirty="0" smtClean="0">
                <a:latin typeface="+mj-lt"/>
                <a:ea typeface="微软雅黑" pitchFamily="34" charset="-122"/>
              </a:rPr>
              <a:t>Chongqing: a Mountain City</a:t>
            </a:r>
            <a:endParaRPr lang="zh-CN" altLang="en-US" sz="2800" b="1" dirty="0">
              <a:latin typeface="+mj-lt"/>
              <a:ea typeface="微软雅黑" pitchFamily="34" charset="-122"/>
            </a:endParaRPr>
          </a:p>
        </p:txBody>
      </p:sp>
    </p:spTree>
    <p:extLst>
      <p:ext uri="{BB962C8B-B14F-4D97-AF65-F5344CB8AC3E}">
        <p14:creationId xmlns:p14="http://schemas.microsoft.com/office/powerpoint/2010/main" val="269926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14557</TotalTime>
  <Words>1243</Words>
  <Application>Microsoft Office PowerPoint</Application>
  <PresentationFormat>On-screen Show (4:3)</PresentationFormat>
  <Paragraphs>185</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Transforming chinA’s cities</vt:lpstr>
      <vt:lpstr>SETTING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LOGIC MODEL</vt:lpstr>
      <vt:lpstr>FROM PILOTS TO POLICY:  NMT</vt:lpstr>
      <vt:lpstr>PowerPoint Presentation</vt:lpstr>
      <vt:lpstr> Thank you!      谢谢！</vt:lpstr>
      <vt:lpstr>PowerPoint Presentation</vt:lpstr>
      <vt:lpstr>RESULTS –  FROM SUPERBLOCKS TO HUMAN SCALE STREETS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Anji Clubb</dc:creator>
  <cp:lastModifiedBy>David Reyes</cp:lastModifiedBy>
  <cp:revision>70</cp:revision>
  <dcterms:created xsi:type="dcterms:W3CDTF">2012-05-09T21:17:50Z</dcterms:created>
  <dcterms:modified xsi:type="dcterms:W3CDTF">2014-04-03T08:54:48Z</dcterms:modified>
</cp:coreProperties>
</file>