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1"/>
  </p:notesMasterIdLst>
  <p:handoutMasterIdLst>
    <p:handoutMasterId r:id="rId12"/>
  </p:handoutMasterIdLst>
  <p:sldIdLst>
    <p:sldId id="275" r:id="rId3"/>
    <p:sldId id="258" r:id="rId4"/>
    <p:sldId id="259" r:id="rId5"/>
    <p:sldId id="288" r:id="rId6"/>
    <p:sldId id="287" r:id="rId7"/>
    <p:sldId id="282" r:id="rId8"/>
    <p:sldId id="286" r:id="rId9"/>
    <p:sldId id="284" r:id="rId10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3EB847-596B-49A1-9ED9-6CB02F8B8EBD}">
          <p14:sldIdLst>
            <p14:sldId id="275"/>
            <p14:sldId id="258"/>
            <p14:sldId id="259"/>
            <p14:sldId id="288"/>
            <p14:sldId id="287"/>
            <p14:sldId id="282"/>
            <p14:sldId id="286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66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3" autoAdjust="0"/>
    <p:restoredTop sz="91119" autoAdjust="0"/>
  </p:normalViewPr>
  <p:slideViewPr>
    <p:cSldViewPr>
      <p:cViewPr varScale="1">
        <p:scale>
          <a:sx n="71" d="100"/>
          <a:sy n="71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5ADEF47F-EF5F-4D4A-A9C2-66D950C61C58}" type="datetimeFigureOut">
              <a:rPr lang="en-US" smtClean="0"/>
              <a:t>3/12/14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01F1BFC1-1452-4D15-AFF5-0DB340D97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42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2A34F368-CF6B-4F78-9A37-3516A7ECE02E}" type="datetimeFigureOut">
              <a:rPr lang="en-US" smtClean="0"/>
              <a:t>3/12/14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4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26EDE95D-A344-47B0-BD9C-31544A566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6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DE95D-A344-47B0-BD9C-31544A5661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2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13" indent="-174913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942F3-C5EA-443E-AEED-F916885E61E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4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13" indent="-174913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942F3-C5EA-443E-AEED-F916885E61E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4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942F3-C5EA-443E-AEED-F916885E61E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44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942F3-C5EA-443E-AEED-F916885E61E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44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942F3-C5EA-443E-AEED-F916885E61E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4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942F3-C5EA-443E-AEED-F916885E61E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4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B64A-0FF2-4FF9-8542-E3E7CB9FD3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42B7-2BDB-4BA6-82F1-CEFA68A8AA5E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56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EE1B-3549-4409-B4A4-DBA8F52999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42B7-2BDB-4BA6-82F1-CEFA68A8AA5E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8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1844-F0BF-4A6E-B550-528A730F4E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42B7-2BDB-4BA6-82F1-CEFA68A8AA5E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72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7F4F-941F-4D76-A77C-F64D1BCD92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FDD2-C1CD-4EDD-8CBA-3B356A44E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93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838200" y="6477000"/>
            <a:ext cx="830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38200" y="6431429"/>
            <a:ext cx="8305800" cy="0"/>
          </a:xfrm>
          <a:prstGeom prst="line">
            <a:avLst/>
          </a:prstGeom>
          <a:ln w="38100">
            <a:solidFill>
              <a:srgbClr val="1111B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CF89-8F7D-4C78-B148-D3DE08D398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 anchor="ctr"/>
          <a:lstStyle/>
          <a:p>
            <a:fld id="{07A7FDD2-C1CD-4EDD-8CBA-3B356A44E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ASUS\Dropbox\z\Personal\DOTC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91200"/>
            <a:ext cx="990600" cy="100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106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86DB-BCA4-422D-ABFC-23805AE166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FDD2-C1CD-4EDD-8CBA-3B356A44E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32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536A-8702-412C-BC73-E087987649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FDD2-C1CD-4EDD-8CBA-3B356A44E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4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FC46-F5DB-4020-B3BA-8B1A926DA5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FDD2-C1CD-4EDD-8CBA-3B356A44E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48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7539-EBDC-4385-952E-135F48C064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FDD2-C1CD-4EDD-8CBA-3B356A44E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11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6BEB-DB43-4EA1-9536-9D975BAE5E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FDD2-C1CD-4EDD-8CBA-3B356A44E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27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3824-27C1-4DA2-96AA-137B62184C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FDD2-C1CD-4EDD-8CBA-3B356A44E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4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SUS\Dropbox\z\Personal\DOTC logo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078" y="77207"/>
            <a:ext cx="1351722" cy="136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208"/>
            <a:ext cx="9010650" cy="1052346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956" y="954741"/>
            <a:ext cx="8564656" cy="5575042"/>
          </a:xfrm>
        </p:spPr>
        <p:txBody>
          <a:bodyPr>
            <a:normAutofit/>
          </a:bodyPr>
          <a:lstStyle>
            <a:lvl1pPr>
              <a:defRPr sz="2000">
                <a:latin typeface="Book Antiqua" pitchFamily="18" charset="0"/>
              </a:defRPr>
            </a:lvl1pPr>
            <a:lvl2pPr>
              <a:defRPr sz="1800">
                <a:latin typeface="Book Antiqua" pitchFamily="18" charset="0"/>
              </a:defRPr>
            </a:lvl2pPr>
            <a:lvl3pPr>
              <a:defRPr sz="1600">
                <a:latin typeface="Book Antiqua" pitchFamily="18" charset="0"/>
              </a:defRPr>
            </a:lvl3pPr>
            <a:lvl4pPr>
              <a:defRPr sz="1400">
                <a:latin typeface="Book Antiqua" pitchFamily="18" charset="0"/>
              </a:defRPr>
            </a:lvl4pPr>
            <a:lvl5pPr>
              <a:defRPr sz="1400">
                <a:latin typeface="Book Antiqu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2285-3E43-4F5D-A976-9EAB95104B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42B7-2BDB-4BA6-82F1-CEFA68A8AA5E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6705600"/>
            <a:ext cx="8534400" cy="0"/>
          </a:xfrm>
          <a:prstGeom prst="line">
            <a:avLst/>
          </a:prstGeom>
          <a:ln w="47625">
            <a:solidFill>
              <a:srgbClr val="FF0000">
                <a:alpha val="5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990600" y="6647329"/>
            <a:ext cx="8305800" cy="0"/>
          </a:xfrm>
          <a:prstGeom prst="line">
            <a:avLst/>
          </a:prstGeom>
          <a:ln w="38100">
            <a:solidFill>
              <a:srgbClr val="1111B3">
                <a:alpha val="5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55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4495-E3B7-4A12-8386-5D1B1E41DC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FDD2-C1CD-4EDD-8CBA-3B356A44E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90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BBAC-7EA1-4E70-9884-F29516797A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FDD2-C1CD-4EDD-8CBA-3B356A44E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65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79E0-A736-41BA-8996-602D221313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FDD2-C1CD-4EDD-8CBA-3B356A44E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 flipH="1">
            <a:off x="228600" y="3136900"/>
            <a:ext cx="8534400" cy="0"/>
          </a:xfrm>
          <a:prstGeom prst="line">
            <a:avLst/>
          </a:prstGeom>
          <a:ln w="47625">
            <a:solidFill>
              <a:srgbClr val="FF0000">
                <a:alpha val="5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09600" y="3078629"/>
            <a:ext cx="8305800" cy="0"/>
          </a:xfrm>
          <a:prstGeom prst="line">
            <a:avLst/>
          </a:prstGeom>
          <a:ln w="38100">
            <a:solidFill>
              <a:srgbClr val="1111B3">
                <a:alpha val="5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2138362"/>
            <a:ext cx="6303217" cy="1362075"/>
          </a:xfrm>
        </p:spPr>
        <p:txBody>
          <a:bodyPr anchor="ctr">
            <a:normAutofit/>
          </a:bodyPr>
          <a:lstStyle>
            <a:lvl1pPr algn="r">
              <a:defRPr sz="3200" b="0" cap="all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00400"/>
            <a:ext cx="6315917" cy="120650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18A1-8F63-44D7-B2B5-7A7F468270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42B7-2BDB-4BA6-82F1-CEFA68A8AA5E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C:\Users\ASUS\Dropbox\z\Personal\DOTC logo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30" y="1752600"/>
            <a:ext cx="210577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 userDrawn="1"/>
        </p:nvCxnSpPr>
        <p:spPr>
          <a:xfrm flipH="1">
            <a:off x="-1308843" y="860612"/>
            <a:ext cx="8534400" cy="0"/>
          </a:xfrm>
          <a:prstGeom prst="line">
            <a:avLst/>
          </a:prstGeom>
          <a:ln w="47625">
            <a:solidFill>
              <a:srgbClr val="FF0000">
                <a:alpha val="5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-1075760" y="788894"/>
            <a:ext cx="8305800" cy="0"/>
          </a:xfrm>
          <a:prstGeom prst="line">
            <a:avLst/>
          </a:prstGeom>
          <a:ln w="38100">
            <a:solidFill>
              <a:srgbClr val="1111B3">
                <a:alpha val="5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ASUS\Dropbox\z\Personal\DOTC logo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078" y="77207"/>
            <a:ext cx="1351722" cy="136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77208"/>
            <a:ext cx="9010650" cy="1052346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PH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296956" y="954741"/>
            <a:ext cx="4275044" cy="557504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>
                <a:latin typeface="Book Antiqua" pitchFamily="18" charset="0"/>
              </a:defRPr>
            </a:lvl1pPr>
            <a:lvl2pPr>
              <a:spcBef>
                <a:spcPts val="0"/>
              </a:spcBef>
              <a:defRPr sz="1600">
                <a:latin typeface="Book Antiqua" pitchFamily="18" charset="0"/>
              </a:defRPr>
            </a:lvl2pPr>
            <a:lvl3pPr>
              <a:spcBef>
                <a:spcPts val="0"/>
              </a:spcBef>
              <a:defRPr sz="1400">
                <a:latin typeface="Book Antiqua" pitchFamily="18" charset="0"/>
              </a:defRPr>
            </a:lvl3pPr>
            <a:lvl4pPr>
              <a:spcBef>
                <a:spcPts val="0"/>
              </a:spcBef>
              <a:defRPr sz="1200">
                <a:latin typeface="Book Antiqua" pitchFamily="18" charset="0"/>
              </a:defRPr>
            </a:lvl4pPr>
            <a:lvl5pPr>
              <a:spcBef>
                <a:spcPts val="0"/>
              </a:spcBef>
              <a:defRPr sz="1200">
                <a:latin typeface="Book Antiqu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PH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1F79A7C-3ADC-445D-A8A5-948D52AFE4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P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4E742B7-2BDB-4BA6-82F1-CEFA68A8AA5E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609600" y="6705600"/>
            <a:ext cx="8534400" cy="0"/>
          </a:xfrm>
          <a:prstGeom prst="line">
            <a:avLst/>
          </a:prstGeom>
          <a:ln w="47625">
            <a:solidFill>
              <a:srgbClr val="FF0000">
                <a:alpha val="5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990600" y="6647329"/>
            <a:ext cx="8305800" cy="0"/>
          </a:xfrm>
          <a:prstGeom prst="line">
            <a:avLst/>
          </a:prstGeom>
          <a:ln w="38100">
            <a:solidFill>
              <a:srgbClr val="1111B3">
                <a:alpha val="50000"/>
              </a:srgb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455894"/>
            <a:ext cx="4392706" cy="319143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800">
                <a:latin typeface="Book Antiqua" pitchFamily="18" charset="0"/>
              </a:defRPr>
            </a:lvl1pPr>
            <a:lvl2pPr>
              <a:spcBef>
                <a:spcPts val="0"/>
              </a:spcBef>
              <a:defRPr sz="1600">
                <a:latin typeface="Book Antiqua" pitchFamily="18" charset="0"/>
              </a:defRPr>
            </a:lvl2pPr>
            <a:lvl3pPr>
              <a:spcBef>
                <a:spcPts val="0"/>
              </a:spcBef>
              <a:defRPr sz="1400">
                <a:latin typeface="Book Antiqua" pitchFamily="18" charset="0"/>
              </a:defRPr>
            </a:lvl3pPr>
            <a:lvl4pPr>
              <a:spcBef>
                <a:spcPts val="0"/>
              </a:spcBef>
              <a:defRPr sz="1200">
                <a:latin typeface="Book Antiqua" pitchFamily="18" charset="0"/>
              </a:defRPr>
            </a:lvl4pPr>
            <a:lvl5pPr>
              <a:spcBef>
                <a:spcPts val="0"/>
              </a:spcBef>
              <a:defRPr sz="1200">
                <a:latin typeface="Book Antiqu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PH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599829" y="963706"/>
            <a:ext cx="4354976" cy="2389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ontent Placeholder 2">
            <a:hlinkClick r:id="" action="ppaction://hlinkshowjump?jump=lastslideviewed"/>
          </p:cNvPr>
          <p:cNvSpPr txBox="1">
            <a:spLocks/>
          </p:cNvSpPr>
          <p:nvPr userDrawn="1"/>
        </p:nvSpPr>
        <p:spPr>
          <a:xfrm>
            <a:off x="8525843" y="6629400"/>
            <a:ext cx="748145" cy="3524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itchFamily="34" charset="0"/>
              <a:buNone/>
            </a:pPr>
            <a:r>
              <a:rPr lang="en-US" sz="1200" b="1" spc="0" dirty="0" smtClean="0">
                <a:latin typeface="Century Gothic" pitchFamily="34" charset="0"/>
                <a:cs typeface="Copperplate Light"/>
              </a:rPr>
              <a:t>[BACK]</a:t>
            </a:r>
          </a:p>
        </p:txBody>
      </p:sp>
    </p:spTree>
    <p:extLst>
      <p:ext uri="{BB962C8B-B14F-4D97-AF65-F5344CB8AC3E}">
        <p14:creationId xmlns:p14="http://schemas.microsoft.com/office/powerpoint/2010/main" val="121195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A58B-5495-458A-8A7B-CAFD83382D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42B7-2BDB-4BA6-82F1-CEFA68A8AA5E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1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B326-3263-4B1A-B389-743D8A7AF7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42B7-2BDB-4BA6-82F1-CEFA68A8AA5E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1FF3-1237-44E6-87B4-784FE96CB8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42B7-2BDB-4BA6-82F1-CEFA68A8AA5E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0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C373-CD6F-40ED-8B65-8C4A06CA1C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42B7-2BDB-4BA6-82F1-CEFA68A8AA5E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7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EA2B-E986-4CF9-9408-1593BE90BF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42B7-2BDB-4BA6-82F1-CEFA68A8AA5E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9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C09EC-3B9B-4567-A415-4A9548AFD5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42B7-2BDB-4BA6-82F1-CEFA68A8AA5E}" type="slidenum">
              <a:rPr lang="en-P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85F57-88F6-43A9-A3F5-CD8215B463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3/12/14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7FDD2-C1CD-4EDD-8CBA-3B356A44E3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0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slide" Target="slide2.xm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slide" Target="slide2.xm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SUS\Dropbox\z\Personal\D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587" y="1969958"/>
            <a:ext cx="2256504" cy="228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09600" y="2359025"/>
            <a:ext cx="7504387" cy="1470025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Mobility Initiatives </a:t>
            </a:r>
            <a:r>
              <a:rPr lang="en-US" sz="3600" dirty="0" smtClean="0"/>
              <a:t>in Metro Manila</a:t>
            </a:r>
            <a:br>
              <a:rPr lang="en-US" sz="3600" dirty="0" smtClean="0"/>
            </a:br>
            <a:r>
              <a:rPr lang="en-US" sz="2400" dirty="0" smtClean="0"/>
              <a:t>Department of Transportation and Communications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3581400"/>
            <a:ext cx="6400800" cy="533400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/>
              <a:t>12 </a:t>
            </a:r>
            <a:r>
              <a:rPr lang="en-US" sz="2000" dirty="0" smtClean="0"/>
              <a:t>March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2681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167267" y="958644"/>
            <a:ext cx="4873493" cy="5609304"/>
            <a:chOff x="3847767" y="762000"/>
            <a:chExt cx="5188729" cy="597579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9869" r="46750"/>
            <a:stretch/>
          </p:blipFill>
          <p:spPr bwMode="auto">
            <a:xfrm>
              <a:off x="3847767" y="762000"/>
              <a:ext cx="5188729" cy="597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6045578" y="4454034"/>
              <a:ext cx="212393" cy="1907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PH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Line 1 Cavite Extension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956" y="954741"/>
            <a:ext cx="3870311" cy="5575042"/>
          </a:xfrm>
        </p:spPr>
        <p:txBody>
          <a:bodyPr/>
          <a:lstStyle/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Construction </a:t>
            </a:r>
            <a:r>
              <a:rPr lang="en-US" dirty="0">
                <a:solidFill>
                  <a:prstClr val="black"/>
                </a:solidFill>
              </a:rPr>
              <a:t>of 11.7 km of rail to connect Baclaran terminal station to Niyog in Bacoor, Cavite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marL="284163" indent="-284163"/>
            <a:r>
              <a:rPr lang="en-US" dirty="0">
                <a:solidFill>
                  <a:prstClr val="black"/>
                </a:solidFill>
              </a:rPr>
              <a:t>Project Cost: </a:t>
            </a:r>
            <a:r>
              <a:rPr lang="en-US" dirty="0" err="1">
                <a:solidFill>
                  <a:prstClr val="black"/>
                </a:solidFill>
              </a:rPr>
              <a:t>Php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64.9 </a:t>
            </a:r>
            <a:r>
              <a:rPr lang="en-US" dirty="0">
                <a:solidFill>
                  <a:prstClr val="black"/>
                </a:solidFill>
              </a:rPr>
              <a:t>B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Includes construction of 3 intermodal facilities and 1 satellite depot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Will serve an additional 500,000 to 700,000 riders </a:t>
            </a:r>
            <a:r>
              <a:rPr lang="en-US" dirty="0" smtClean="0">
                <a:solidFill>
                  <a:prstClr val="black"/>
                </a:solidFill>
              </a:rPr>
              <a:t>daily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Project rebid ongoing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502607" y="5805948"/>
            <a:ext cx="212393" cy="1907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PH">
              <a:solidFill>
                <a:prstClr val="white"/>
              </a:solidFill>
            </a:endParaRPr>
          </a:p>
        </p:txBody>
      </p:sp>
      <p:pic>
        <p:nvPicPr>
          <p:cNvPr id="9" name="Picture 4" descr="C:\Users\ASUS\Dropbox\Other Blah\presentations\pictures\train-sign-vector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9" y="5692650"/>
            <a:ext cx="741666" cy="111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05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8878" y="958644"/>
            <a:ext cx="4898922" cy="5648634"/>
            <a:chOff x="3847766" y="761999"/>
            <a:chExt cx="5209742" cy="600702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1" t="9985" r="46459"/>
            <a:stretch/>
          </p:blipFill>
          <p:spPr bwMode="auto">
            <a:xfrm>
              <a:off x="3847766" y="761999"/>
              <a:ext cx="5209742" cy="600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7788114" y="2708638"/>
              <a:ext cx="791931" cy="297149"/>
              <a:chOff x="7788114" y="2708638"/>
              <a:chExt cx="791931" cy="297149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7788114" y="2815015"/>
                <a:ext cx="212393" cy="19077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PH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67652" y="2708638"/>
                <a:ext cx="212393" cy="19077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PH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Line 2 East Extension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6956" y="954741"/>
            <a:ext cx="3871922" cy="557504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Construction of 4.19 km of rail from Santolan terminal station to Masinag, Antipolo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Project Cost: Php 9.76 B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Will </a:t>
            </a:r>
            <a:r>
              <a:rPr lang="en-US" dirty="0"/>
              <a:t>serve an additional 120,000 riders daily</a:t>
            </a:r>
          </a:p>
          <a:p>
            <a:endParaRPr lang="en-US" dirty="0" smtClean="0"/>
          </a:p>
          <a:p>
            <a:r>
              <a:rPr lang="en-US" dirty="0" smtClean="0"/>
              <a:t>Consultancy for Detailed Engineering Design (DED) awarded;</a:t>
            </a:r>
          </a:p>
          <a:p>
            <a:r>
              <a:rPr lang="en-US" dirty="0" smtClean="0"/>
              <a:t>Consultancy for Electro-</a:t>
            </a:r>
            <a:r>
              <a:rPr lang="en-US" dirty="0" err="1" smtClean="0"/>
              <a:t>Mechinical</a:t>
            </a:r>
            <a:r>
              <a:rPr lang="en-US" dirty="0" smtClean="0"/>
              <a:t> Systems undergoing bid evaluation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4" descr="C:\Users\ASUS\Dropbox\Other Blah\presentations\pictures\train-sign-vector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9" y="5692650"/>
            <a:ext cx="741666" cy="111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66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US\Dropbox\Other Projects\North-South Commuter Railway (AER)\NSCR map - basi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" t="3857" r="3836"/>
          <a:stretch/>
        </p:blipFill>
        <p:spPr bwMode="auto">
          <a:xfrm>
            <a:off x="4632960" y="1432560"/>
            <a:ext cx="451104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North-South Commuter Rail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51" y="914401"/>
            <a:ext cx="4839449" cy="5715000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/>
          <a:p>
            <a:pPr marL="187325" indent="-187325">
              <a:spcAft>
                <a:spcPts val="600"/>
              </a:spcAft>
            </a:pPr>
            <a:r>
              <a:rPr lang="en-US" sz="1600" dirty="0" smtClean="0">
                <a:latin typeface="Book Antiqua"/>
                <a:cs typeface="Book Antiqua"/>
              </a:rPr>
              <a:t>Description</a:t>
            </a:r>
          </a:p>
          <a:p>
            <a:pPr marL="355600" lvl="1" indent="-187325">
              <a:spcAft>
                <a:spcPts val="600"/>
              </a:spcAft>
            </a:pPr>
            <a:r>
              <a:rPr lang="en-US" sz="1800" dirty="0" smtClean="0">
                <a:latin typeface="Book Antiqua"/>
                <a:cs typeface="Book Antiqua"/>
              </a:rPr>
              <a:t>Design and construction of a standard gauge commuter rail line for </a:t>
            </a:r>
            <a:r>
              <a:rPr lang="en-US" sz="1800" dirty="0">
                <a:latin typeface="Book Antiqua"/>
                <a:cs typeface="Book Antiqua"/>
              </a:rPr>
              <a:t>approx. 90 km </a:t>
            </a:r>
            <a:r>
              <a:rPr lang="en-US" sz="1800" dirty="0" smtClean="0">
                <a:latin typeface="Book Antiqua"/>
                <a:cs typeface="Book Antiqua"/>
              </a:rPr>
              <a:t>from </a:t>
            </a:r>
            <a:r>
              <a:rPr lang="en-US" sz="1800" dirty="0" err="1">
                <a:latin typeface="Book Antiqua"/>
                <a:cs typeface="Book Antiqua"/>
              </a:rPr>
              <a:t>Malolos</a:t>
            </a:r>
            <a:r>
              <a:rPr lang="en-US" sz="1800" dirty="0">
                <a:latin typeface="Book Antiqua"/>
                <a:cs typeface="Book Antiqua"/>
              </a:rPr>
              <a:t>, </a:t>
            </a:r>
            <a:r>
              <a:rPr lang="en-US" sz="1800" dirty="0" err="1">
                <a:latin typeface="Book Antiqua"/>
                <a:cs typeface="Book Antiqua"/>
              </a:rPr>
              <a:t>Bulacan</a:t>
            </a:r>
            <a:r>
              <a:rPr lang="en-US" sz="1800" dirty="0">
                <a:latin typeface="Book Antiqua"/>
                <a:cs typeface="Book Antiqua"/>
              </a:rPr>
              <a:t> to </a:t>
            </a:r>
            <a:r>
              <a:rPr lang="en-US" sz="1800" dirty="0" err="1">
                <a:latin typeface="Book Antiqua"/>
                <a:cs typeface="Book Antiqua"/>
              </a:rPr>
              <a:t>Calamba</a:t>
            </a:r>
            <a:r>
              <a:rPr lang="en-US" sz="1800" dirty="0">
                <a:latin typeface="Book Antiqua"/>
                <a:cs typeface="Book Antiqua"/>
              </a:rPr>
              <a:t>, </a:t>
            </a:r>
            <a:r>
              <a:rPr lang="en-US" sz="1800" dirty="0" smtClean="0">
                <a:latin typeface="Book Antiqua"/>
                <a:cs typeface="Book Antiqua"/>
              </a:rPr>
              <a:t>Laguna</a:t>
            </a:r>
            <a:endParaRPr lang="en-US" sz="1800" dirty="0">
              <a:latin typeface="Book Antiqua"/>
              <a:cs typeface="Book Antiqua"/>
            </a:endParaRPr>
          </a:p>
          <a:p>
            <a:pPr marL="355600" lvl="1" indent="-187325">
              <a:spcAft>
                <a:spcPts val="600"/>
              </a:spcAft>
            </a:pPr>
            <a:r>
              <a:rPr lang="en-US" sz="1800" dirty="0" smtClean="0">
                <a:latin typeface="Book Antiqua"/>
                <a:cs typeface="Book Antiqua"/>
              </a:rPr>
              <a:t>Involves procurement of rolling stock and installation of electro-mechanical systems</a:t>
            </a:r>
          </a:p>
          <a:p>
            <a:pPr marL="355600" lvl="1" indent="-187325">
              <a:spcAft>
                <a:spcPts val="600"/>
              </a:spcAft>
            </a:pPr>
            <a:r>
              <a:rPr lang="en-US" sz="1800" dirty="0" smtClean="0">
                <a:latin typeface="Book Antiqua"/>
                <a:cs typeface="Book Antiqua"/>
              </a:rPr>
              <a:t>Also passes through Cavite, </a:t>
            </a:r>
            <a:r>
              <a:rPr lang="en-US" sz="1800" dirty="0" err="1" smtClean="0">
                <a:latin typeface="Book Antiqua"/>
                <a:cs typeface="Book Antiqua"/>
              </a:rPr>
              <a:t>Batangas</a:t>
            </a:r>
            <a:r>
              <a:rPr lang="en-US" sz="1800" dirty="0" smtClean="0">
                <a:latin typeface="Book Antiqua"/>
                <a:cs typeface="Book Antiqua"/>
              </a:rPr>
              <a:t>, Metro Manila, Rizal, and Quezon</a:t>
            </a:r>
          </a:p>
          <a:p>
            <a:pPr marL="187325" indent="-187325">
              <a:spcAft>
                <a:spcPts val="600"/>
              </a:spcAft>
            </a:pPr>
            <a:endParaRPr lang="en-US" sz="1600" dirty="0" smtClean="0">
              <a:latin typeface="Book Antiqua"/>
              <a:cs typeface="Book Antiqua"/>
            </a:endParaRPr>
          </a:p>
          <a:p>
            <a:pPr marL="187325" indent="-187325">
              <a:spcAft>
                <a:spcPts val="600"/>
              </a:spcAft>
            </a:pPr>
            <a:r>
              <a:rPr lang="en-US" sz="1600" dirty="0" smtClean="0">
                <a:latin typeface="Book Antiqua"/>
                <a:cs typeface="Book Antiqua"/>
              </a:rPr>
              <a:t>Cost: </a:t>
            </a:r>
            <a:r>
              <a:rPr lang="en-US" dirty="0" smtClean="0">
                <a:solidFill>
                  <a:prstClr val="black"/>
                </a:solidFill>
                <a:latin typeface="Book Antiqua"/>
                <a:cs typeface="Book Antiqua"/>
              </a:rPr>
              <a:t>USD 6.307</a:t>
            </a:r>
            <a:r>
              <a:rPr lang="en-US" sz="1800" dirty="0" smtClean="0">
                <a:solidFill>
                  <a:prstClr val="black"/>
                </a:solidFill>
                <a:latin typeface="Book Antiqua"/>
                <a:cs typeface="Book Antiqua"/>
              </a:rPr>
              <a:t> B</a:t>
            </a:r>
            <a:endParaRPr lang="en-US" sz="1600" dirty="0" smtClean="0">
              <a:latin typeface="Book Antiqua"/>
              <a:cs typeface="Book Antiqua"/>
            </a:endParaRPr>
          </a:p>
          <a:p>
            <a:pPr marL="187325" lvl="0" indent="-187325">
              <a:spcAft>
                <a:spcPts val="600"/>
              </a:spcAft>
            </a:pPr>
            <a:endParaRPr lang="en-US" sz="1600" dirty="0" smtClean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187325" lvl="0" indent="-187325">
              <a:spcAft>
                <a:spcPts val="600"/>
              </a:spcAft>
            </a:pPr>
            <a:r>
              <a:rPr lang="en-US" sz="1600" dirty="0" smtClean="0">
                <a:solidFill>
                  <a:prstClr val="black"/>
                </a:solidFill>
                <a:latin typeface="Book Antiqua"/>
                <a:cs typeface="Book Antiqua"/>
              </a:rPr>
              <a:t>After Project</a:t>
            </a:r>
            <a:endParaRPr lang="en-US" sz="1800" dirty="0" smtClean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355600" lvl="1" indent="-187325"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Book Antiqua"/>
                <a:cs typeface="Book Antiqua"/>
              </a:rPr>
              <a:t>Expected </a:t>
            </a:r>
            <a:r>
              <a:rPr lang="en-US" sz="1800" dirty="0">
                <a:solidFill>
                  <a:prstClr val="black"/>
                </a:solidFill>
                <a:latin typeface="Book Antiqua"/>
                <a:cs typeface="Book Antiqua"/>
              </a:rPr>
              <a:t>a</a:t>
            </a:r>
            <a:r>
              <a:rPr lang="en-US" sz="1800" dirty="0" smtClean="0">
                <a:solidFill>
                  <a:prstClr val="black"/>
                </a:solidFill>
                <a:latin typeface="Book Antiqua"/>
                <a:cs typeface="Book Antiqua"/>
              </a:rPr>
              <a:t>nnual demand of 750,000 in 2020; and over 1 M in 2030</a:t>
            </a:r>
            <a:endParaRPr lang="en-US" sz="1600" dirty="0" smtClean="0">
              <a:latin typeface="Book Antiqua"/>
              <a:cs typeface="Book Antiqua"/>
            </a:endParaRPr>
          </a:p>
          <a:p>
            <a:pPr marL="187325" indent="-187325">
              <a:spcAft>
                <a:spcPts val="600"/>
              </a:spcAft>
            </a:pPr>
            <a:endParaRPr lang="en-PH" sz="1600" dirty="0" smtClean="0">
              <a:latin typeface="Book Antiqua"/>
              <a:cs typeface="Book Antiqua"/>
            </a:endParaRPr>
          </a:p>
          <a:p>
            <a:pPr marL="187325" indent="-187325">
              <a:spcAft>
                <a:spcPts val="600"/>
              </a:spcAft>
            </a:pPr>
            <a:r>
              <a:rPr lang="en-PH" sz="1600" dirty="0" smtClean="0">
                <a:latin typeface="Book Antiqua"/>
                <a:cs typeface="Book Antiqua"/>
              </a:rPr>
              <a:t>Status</a:t>
            </a:r>
            <a:endParaRPr lang="en-PH" sz="1400" dirty="0" smtClean="0">
              <a:latin typeface="Book Antiqua"/>
              <a:cs typeface="Book Antiqua"/>
            </a:endParaRPr>
          </a:p>
          <a:p>
            <a:pPr marL="355600" lvl="1" indent="-187325"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Book Antiqua"/>
                <a:cs typeface="Book Antiqua"/>
              </a:rPr>
              <a:t>For NEDA Board approval</a:t>
            </a:r>
            <a:endParaRPr lang="en-US" sz="1800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632960" y="914400"/>
            <a:ext cx="4511040" cy="838200"/>
          </a:xfrm>
          <a:noFill/>
        </p:spPr>
        <p:txBody>
          <a:bodyPr>
            <a:noAutofit/>
          </a:bodyPr>
          <a:lstStyle/>
          <a:p>
            <a:pPr marL="187325" indent="-187325">
              <a:spcAft>
                <a:spcPts val="600"/>
              </a:spcAft>
            </a:pPr>
            <a:r>
              <a:rPr lang="en-US" sz="1600" dirty="0" smtClean="0">
                <a:latin typeface="Book Antiqua"/>
                <a:cs typeface="Book Antiqua"/>
              </a:rPr>
              <a:t>Alignment</a:t>
            </a:r>
          </a:p>
          <a:p>
            <a:pPr>
              <a:lnSpc>
                <a:spcPct val="60000"/>
              </a:lnSpc>
              <a:spcAft>
                <a:spcPts val="600"/>
              </a:spcAft>
              <a:buFontTx/>
              <a:buChar char="-"/>
            </a:pPr>
            <a:endParaRPr lang="en-US" dirty="0" smtClean="0">
              <a:latin typeface="Book Antiqua"/>
              <a:cs typeface="Book Antiqua"/>
            </a:endParaRPr>
          </a:p>
        </p:txBody>
      </p:sp>
      <p:sp>
        <p:nvSpPr>
          <p:cNvPr id="4" name="AutoShape 2" descr="Inline image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4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4-02-20 at 7.16.4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" t="2957" r="17415"/>
          <a:stretch/>
        </p:blipFill>
        <p:spPr>
          <a:xfrm>
            <a:off x="3581400" y="1600200"/>
            <a:ext cx="5562600" cy="497054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Transit System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51" y="914401"/>
            <a:ext cx="9106649" cy="5715000"/>
          </a:xfrm>
          <a:noFill/>
        </p:spPr>
        <p:txBody>
          <a:bodyPr>
            <a:noAutofit/>
          </a:bodyPr>
          <a:lstStyle/>
          <a:p>
            <a:pPr marL="187325" indent="-187325">
              <a:spcAft>
                <a:spcPts val="600"/>
              </a:spcAft>
            </a:pPr>
            <a:r>
              <a:rPr lang="en-US" sz="1600" dirty="0" smtClean="0">
                <a:latin typeface="Book Antiqua"/>
                <a:cs typeface="Book Antiqua"/>
              </a:rPr>
              <a:t>Description</a:t>
            </a:r>
          </a:p>
          <a:p>
            <a:pPr marL="355600" lvl="1" indent="-187325">
              <a:spcAft>
                <a:spcPts val="600"/>
              </a:spcAft>
            </a:pPr>
            <a:r>
              <a:rPr lang="en-US" sz="1800" dirty="0" smtClean="0">
                <a:latin typeface="Book Antiqua"/>
                <a:cs typeface="Book Antiqua"/>
              </a:rPr>
              <a:t>Aims to connect the cities of Makati, Pasay and </a:t>
            </a:r>
            <a:r>
              <a:rPr lang="en-US" sz="1800" dirty="0" err="1" smtClean="0">
                <a:latin typeface="Book Antiqua"/>
                <a:cs typeface="Book Antiqua"/>
              </a:rPr>
              <a:t>Taguig</a:t>
            </a:r>
            <a:r>
              <a:rPr lang="en-US" sz="1800" dirty="0" smtClean="0">
                <a:latin typeface="Book Antiqua"/>
                <a:cs typeface="Book Antiqua"/>
              </a:rPr>
              <a:t> </a:t>
            </a:r>
            <a:r>
              <a:rPr lang="es-ES_tradnl" sz="1800" dirty="0" err="1" smtClean="0"/>
              <a:t>via</a:t>
            </a:r>
            <a:r>
              <a:rPr lang="es-ES_tradnl" sz="1800" dirty="0" smtClean="0"/>
              <a:t> </a:t>
            </a:r>
            <a:r>
              <a:rPr lang="en-US" sz="1800" dirty="0" smtClean="0">
                <a:latin typeface="Book Antiqua"/>
                <a:cs typeface="Book Antiqua"/>
              </a:rPr>
              <a:t>a rail-based mass transit system</a:t>
            </a:r>
          </a:p>
          <a:p>
            <a:pPr marL="0" indent="0">
              <a:spcAft>
                <a:spcPts val="600"/>
              </a:spcAft>
              <a:buNone/>
            </a:pPr>
            <a:endParaRPr lang="en-US" sz="1600" dirty="0" smtClean="0">
              <a:latin typeface="Book Antiqua"/>
              <a:cs typeface="Book Antiqua"/>
            </a:endParaRPr>
          </a:p>
          <a:p>
            <a:pPr marL="187325" indent="-187325">
              <a:spcAft>
                <a:spcPts val="600"/>
              </a:spcAft>
            </a:pPr>
            <a:r>
              <a:rPr lang="en-US" sz="1600" dirty="0" smtClean="0">
                <a:latin typeface="Book Antiqua"/>
                <a:cs typeface="Book Antiqua"/>
              </a:rPr>
              <a:t>Estimated Cost: </a:t>
            </a:r>
            <a:r>
              <a:rPr lang="en-US" sz="1800" dirty="0" smtClean="0">
                <a:solidFill>
                  <a:prstClr val="black"/>
                </a:solidFill>
                <a:latin typeface="Book Antiqua"/>
                <a:cs typeface="Book Antiqua"/>
              </a:rPr>
              <a:t>USD 3.2 B</a:t>
            </a:r>
            <a:endParaRPr lang="en-US" sz="1600" dirty="0" smtClean="0">
              <a:latin typeface="Book Antiqua"/>
              <a:cs typeface="Book Antiqua"/>
            </a:endParaRPr>
          </a:p>
          <a:p>
            <a:pPr marL="187325" indent="-187325">
              <a:spcAft>
                <a:spcPts val="600"/>
              </a:spcAft>
            </a:pPr>
            <a:endParaRPr lang="en-US" sz="1600" dirty="0" smtClean="0">
              <a:latin typeface="Book Antiqua"/>
              <a:cs typeface="Book Antiqua"/>
            </a:endParaRPr>
          </a:p>
          <a:p>
            <a:pPr marL="187325" indent="-187325">
              <a:spcAft>
                <a:spcPts val="600"/>
              </a:spcAft>
            </a:pPr>
            <a:r>
              <a:rPr lang="en-PH" sz="1600" dirty="0" smtClean="0">
                <a:latin typeface="Book Antiqua"/>
                <a:cs typeface="Book Antiqua"/>
              </a:rPr>
              <a:t>Status</a:t>
            </a:r>
            <a:endParaRPr lang="en-PH" sz="1400" dirty="0" smtClean="0">
              <a:latin typeface="Book Antiqua"/>
              <a:cs typeface="Book Antiqua"/>
            </a:endParaRPr>
          </a:p>
          <a:p>
            <a:pPr marL="355600" lvl="1" indent="-187325"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latin typeface="Book Antiqua"/>
                <a:cs typeface="Book Antiqua"/>
              </a:rPr>
              <a:t>Feasibility Study ongoing,</a:t>
            </a:r>
          </a:p>
          <a:p>
            <a:pPr marL="344488" lvl="1" indent="0">
              <a:spcAft>
                <a:spcPts val="600"/>
              </a:spcAft>
              <a:buNone/>
            </a:pPr>
            <a:r>
              <a:rPr lang="en-US" sz="1800" dirty="0" smtClean="0">
                <a:solidFill>
                  <a:prstClr val="black"/>
                </a:solidFill>
                <a:latin typeface="Book Antiqua"/>
                <a:cs typeface="Book Antiqua"/>
              </a:rPr>
              <a:t>for completion by June 2014</a:t>
            </a:r>
            <a:endParaRPr lang="en-US" sz="1800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187325" indent="-187325">
              <a:spcAft>
                <a:spcPts val="600"/>
              </a:spcAft>
            </a:pPr>
            <a:endParaRPr lang="en-PH" sz="1400" dirty="0">
              <a:latin typeface="Book Antiqua"/>
              <a:cs typeface="Book Antiqu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2286000"/>
            <a:ext cx="836700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Makati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4001869"/>
            <a:ext cx="1219200" cy="64633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err="1" smtClean="0"/>
              <a:t>Bonifacio</a:t>
            </a:r>
            <a:r>
              <a:rPr lang="en-US" dirty="0" smtClean="0"/>
              <a:t> Global City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3505200"/>
            <a:ext cx="723275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Pasay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32212" y="1828800"/>
            <a:ext cx="830388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Manila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6019800"/>
            <a:ext cx="1194783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_tradnl" dirty="0" err="1"/>
              <a:t>Parañaque</a:t>
            </a:r>
            <a:r>
              <a:rPr lang="es-ES_tradn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0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Station, BRT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27621"/>
              </p:ext>
            </p:extLst>
          </p:nvPr>
        </p:nvGraphicFramePr>
        <p:xfrm>
          <a:off x="296862" y="1112520"/>
          <a:ext cx="8542337" cy="4394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446"/>
                <a:gridCol w="56948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Lucida Sans"/>
                        </a:rPr>
                        <a:t>Project</a:t>
                      </a:r>
                      <a:endParaRPr lang="en-US" sz="1800" dirty="0">
                        <a:latin typeface="+mn-lt"/>
                        <a:cs typeface="Lucida Sans"/>
                      </a:endParaRPr>
                    </a:p>
                  </a:txBody>
                  <a:tcPr marL="45001" marR="450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  <a:cs typeface="Lucida Sans"/>
                        </a:rPr>
                        <a:t>Description</a:t>
                      </a:r>
                      <a:endParaRPr lang="en-US" sz="1800" dirty="0">
                        <a:latin typeface="+mn-lt"/>
                        <a:cs typeface="Lucida Sans"/>
                      </a:endParaRPr>
                    </a:p>
                  </a:txBody>
                  <a:tcPr marL="45001" marR="45001" anchor="ctr"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s-ES_tradnl" sz="1800" dirty="0" err="1" smtClean="0"/>
                        <a:t>Common</a:t>
                      </a:r>
                      <a:r>
                        <a:rPr lang="es-ES_tradnl" sz="1800" dirty="0" smtClean="0"/>
                        <a:t> </a:t>
                      </a:r>
                      <a:r>
                        <a:rPr lang="es-ES_tradnl" sz="1800" dirty="0" err="1" smtClean="0"/>
                        <a:t>Station</a:t>
                      </a:r>
                      <a:endParaRPr lang="es-ES_tradnl" sz="1800" dirty="0" smtClean="0"/>
                    </a:p>
                  </a:txBody>
                  <a:tcPr marL="45001" marR="45001" anchor="ctr">
                    <a:solidFill>
                      <a:srgbClr val="D0D8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5888" algn="l">
                        <a:buFont typeface="Arial" pitchFamily="34" charset="0"/>
                        <a:buChar char="•"/>
                        <a:tabLst>
                          <a:tab pos="174625" algn="l"/>
                        </a:tabLst>
                      </a:pPr>
                      <a:endParaRPr lang="en-US" sz="1800" dirty="0" smtClean="0">
                        <a:latin typeface="+mj-lt"/>
                      </a:endParaRPr>
                    </a:p>
                    <a:p>
                      <a:pPr marL="115888" indent="-115888" algn="l">
                        <a:buFont typeface="Arial" pitchFamily="34" charset="0"/>
                        <a:buChar char="•"/>
                        <a:tabLst>
                          <a:tab pos="174625" algn="l"/>
                        </a:tabLst>
                      </a:pPr>
                      <a:r>
                        <a:rPr lang="en-US" sz="1800" dirty="0" smtClean="0">
                          <a:latin typeface="+mj-lt"/>
                        </a:rPr>
                        <a:t>Establishment of an</a:t>
                      </a:r>
                      <a:r>
                        <a:rPr lang="en-US" sz="1800" baseline="0" dirty="0" smtClean="0">
                          <a:latin typeface="+mj-lt"/>
                        </a:rPr>
                        <a:t> elevated </a:t>
                      </a:r>
                      <a:r>
                        <a:rPr lang="en-US" sz="1800" dirty="0" smtClean="0">
                          <a:latin typeface="+mj-lt"/>
                        </a:rPr>
                        <a:t>station</a:t>
                      </a:r>
                      <a:r>
                        <a:rPr lang="en-US" sz="1800" baseline="0" dirty="0" smtClean="0">
                          <a:latin typeface="+mj-lt"/>
                        </a:rPr>
                        <a:t> to connect the following lines: LRT 1, MRT 3, and MRT 7</a:t>
                      </a:r>
                    </a:p>
                    <a:p>
                      <a:pPr marL="115888" indent="-115888" algn="l">
                        <a:buFont typeface="Arial" pitchFamily="34" charset="0"/>
                        <a:buChar char="•"/>
                        <a:tabLst>
                          <a:tab pos="174625" algn="l"/>
                        </a:tabLst>
                      </a:pPr>
                      <a:r>
                        <a:rPr lang="en-US" sz="1800" baseline="0" dirty="0" smtClean="0">
                          <a:latin typeface="+mj-lt"/>
                        </a:rPr>
                        <a:t>For bidding</a:t>
                      </a:r>
                    </a:p>
                    <a:p>
                      <a:pPr marL="115888" indent="-115888" algn="l">
                        <a:buFont typeface="Arial" pitchFamily="34" charset="0"/>
                        <a:buChar char="•"/>
                        <a:tabLst>
                          <a:tab pos="174625" algn="l"/>
                        </a:tabLst>
                      </a:pPr>
                      <a:endParaRPr lang="en-US" sz="1800" dirty="0" smtClean="0">
                        <a:latin typeface="+mj-lt"/>
                      </a:endParaRPr>
                    </a:p>
                  </a:txBody>
                  <a:tcPr marL="45001" marR="45001" anchor="ctr">
                    <a:solidFill>
                      <a:srgbClr val="D0D8E8">
                        <a:alpha val="8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s-ES_tradnl" sz="1800" dirty="0" smtClean="0"/>
                        <a:t>Manila (</a:t>
                      </a:r>
                      <a:r>
                        <a:rPr lang="es-ES_tradnl" sz="1800" dirty="0" err="1" smtClean="0"/>
                        <a:t>Quezon</a:t>
                      </a:r>
                      <a:r>
                        <a:rPr lang="es-ES_tradnl" sz="1800" dirty="0" smtClean="0"/>
                        <a:t> Ave)</a:t>
                      </a:r>
                      <a:r>
                        <a:rPr lang="es-ES_tradnl" sz="1800" baseline="0" dirty="0" smtClean="0"/>
                        <a:t> BRT</a:t>
                      </a:r>
                      <a:endParaRPr lang="es-ES_tradnl" sz="1800" dirty="0" smtClean="0"/>
                    </a:p>
                  </a:txBody>
                  <a:tcPr marL="45001" marR="45001" anchor="ctr">
                    <a:solidFill>
                      <a:srgbClr val="D0D8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5888" algn="l">
                        <a:buFont typeface="Arial" pitchFamily="34" charset="0"/>
                        <a:buChar char="•"/>
                        <a:tabLst>
                          <a:tab pos="174625" algn="l"/>
                        </a:tabLst>
                      </a:pPr>
                      <a:endParaRPr lang="en-US" sz="1800" dirty="0" smtClean="0">
                        <a:latin typeface="+mj-lt"/>
                      </a:endParaRPr>
                    </a:p>
                    <a:p>
                      <a:pPr marL="115888" indent="-115888" algn="l">
                        <a:buFont typeface="Arial" pitchFamily="34" charset="0"/>
                        <a:buChar char="•"/>
                        <a:tabLst>
                          <a:tab pos="174625" algn="l"/>
                        </a:tabLst>
                      </a:pPr>
                      <a:r>
                        <a:rPr lang="en-US" sz="1800" dirty="0" smtClean="0">
                          <a:latin typeface="+mj-lt"/>
                        </a:rPr>
                        <a:t>Development of bus-based corridor improvement initiatives between Fairview and Manila City Hall </a:t>
                      </a:r>
                    </a:p>
                    <a:p>
                      <a:pPr marL="115888" indent="-115888" algn="l">
                        <a:buFont typeface="Arial" pitchFamily="34" charset="0"/>
                        <a:buChar char="•"/>
                        <a:tabLst>
                          <a:tab pos="174625" algn="l"/>
                        </a:tabLst>
                      </a:pPr>
                      <a:r>
                        <a:rPr lang="en-US" sz="1800" dirty="0" smtClean="0">
                          <a:latin typeface="+mj-lt"/>
                        </a:rPr>
                        <a:t>Involves establishment of 31 stations along Quezon Avenue</a:t>
                      </a:r>
                    </a:p>
                    <a:p>
                      <a:pPr marL="115888" indent="-115888" algn="l">
                        <a:buFont typeface="Arial" pitchFamily="34" charset="0"/>
                        <a:buChar char="•"/>
                        <a:tabLst>
                          <a:tab pos="174625" algn="l"/>
                        </a:tabLst>
                      </a:pPr>
                      <a:r>
                        <a:rPr lang="en-US" sz="1800" dirty="0" smtClean="0">
                          <a:latin typeface="+mj-lt"/>
                        </a:rPr>
                        <a:t>Involves improvement of ancillary structures for pedestrians </a:t>
                      </a:r>
                    </a:p>
                    <a:p>
                      <a:pPr marL="115888" indent="-115888" algn="l">
                        <a:buFont typeface="Arial" pitchFamily="34" charset="0"/>
                        <a:buChar char="•"/>
                        <a:tabLst>
                          <a:tab pos="174625" algn="l"/>
                        </a:tabLst>
                      </a:pPr>
                      <a:r>
                        <a:rPr lang="en-US" sz="1800" dirty="0" smtClean="0">
                          <a:latin typeface="+mj-lt"/>
                        </a:rPr>
                        <a:t>For submission to NEDA</a:t>
                      </a:r>
                    </a:p>
                    <a:p>
                      <a:pPr marL="115888" indent="-115888" algn="l">
                        <a:buFont typeface="Arial" pitchFamily="34" charset="0"/>
                        <a:buChar char="•"/>
                        <a:tabLst>
                          <a:tab pos="174625" algn="l"/>
                        </a:tabLst>
                      </a:pPr>
                      <a:endParaRPr lang="en-US" sz="1800" dirty="0" smtClean="0">
                        <a:latin typeface="+mj-lt"/>
                      </a:endParaRPr>
                    </a:p>
                  </a:txBody>
                  <a:tcPr marL="45001" marR="45001" anchor="ctr">
                    <a:solidFill>
                      <a:srgbClr val="D0D8E8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1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Initiatives for NCR</a:t>
            </a:r>
            <a:endParaRPr lang="en-US" sz="3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5263" y="1295400"/>
            <a:ext cx="4108137" cy="487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5138" indent="-7938"/>
            <a:r>
              <a:rPr lang="en-US" sz="2300" dirty="0" smtClean="0">
                <a:solidFill>
                  <a:prstClr val="black"/>
                </a:solidFill>
              </a:rPr>
              <a:t>	Line 1 Metro </a:t>
            </a:r>
            <a:br>
              <a:rPr lang="en-US" sz="2300" dirty="0" smtClean="0">
                <a:solidFill>
                  <a:prstClr val="black"/>
                </a:solidFill>
              </a:rPr>
            </a:br>
            <a:r>
              <a:rPr lang="en-US" sz="2300" dirty="0" smtClean="0">
                <a:solidFill>
                  <a:prstClr val="black"/>
                </a:solidFill>
              </a:rPr>
              <a:t>Line 2 Metro </a:t>
            </a:r>
            <a:br>
              <a:rPr lang="en-US" sz="2300" dirty="0" smtClean="0">
                <a:solidFill>
                  <a:prstClr val="black"/>
                </a:solidFill>
              </a:rPr>
            </a:br>
            <a:r>
              <a:rPr lang="en-US" sz="2300" dirty="0" smtClean="0">
                <a:solidFill>
                  <a:prstClr val="black"/>
                </a:solidFill>
              </a:rPr>
              <a:t>Line 3 Metro </a:t>
            </a:r>
            <a:br>
              <a:rPr lang="en-US" sz="2300" dirty="0" smtClean="0">
                <a:solidFill>
                  <a:prstClr val="black"/>
                </a:solidFill>
              </a:rPr>
            </a:br>
            <a:r>
              <a:rPr lang="en-US" sz="2300" dirty="0" smtClean="0">
                <a:solidFill>
                  <a:prstClr val="black"/>
                </a:solidFill>
              </a:rPr>
              <a:t>PNR Commuter </a:t>
            </a:r>
            <a:br>
              <a:rPr lang="en-US" sz="2300" dirty="0" smtClean="0">
                <a:solidFill>
                  <a:prstClr val="black"/>
                </a:solidFill>
              </a:rPr>
            </a:br>
            <a:r>
              <a:rPr lang="en-US" sz="2300" dirty="0" smtClean="0">
                <a:solidFill>
                  <a:prstClr val="black"/>
                </a:solidFill>
              </a:rPr>
              <a:t>PNR Inter-City </a:t>
            </a:r>
          </a:p>
          <a:p>
            <a:pPr marL="465138" indent="-7938"/>
            <a:r>
              <a:rPr lang="en-US" sz="2300" dirty="0" smtClean="0">
                <a:solidFill>
                  <a:prstClr val="black"/>
                </a:solidFill>
              </a:rPr>
              <a:t>Line 7</a:t>
            </a:r>
          </a:p>
          <a:p>
            <a:pPr marL="465138" indent="-7938"/>
            <a:r>
              <a:rPr lang="en-US" sz="2300" dirty="0" smtClean="0">
                <a:solidFill>
                  <a:prstClr val="black"/>
                </a:solidFill>
              </a:rPr>
              <a:t>ITS</a:t>
            </a:r>
          </a:p>
          <a:p>
            <a:pPr marL="465138" indent="-7938"/>
            <a:r>
              <a:rPr lang="en-US" sz="2300" dirty="0" smtClean="0">
                <a:solidFill>
                  <a:prstClr val="black"/>
                </a:solidFill>
              </a:rPr>
              <a:t>Bus Systems</a:t>
            </a:r>
          </a:p>
          <a:p>
            <a:pPr marL="922338" lvl="1" indent="-7938"/>
            <a:r>
              <a:rPr lang="en-US" sz="2200" dirty="0" smtClean="0">
                <a:solidFill>
                  <a:prstClr val="black"/>
                </a:solidFill>
              </a:rPr>
              <a:t>C5 Corridor Improvement </a:t>
            </a:r>
          </a:p>
          <a:p>
            <a:pPr marL="922338" lvl="1" indent="-7938"/>
            <a:r>
              <a:rPr lang="en-US" sz="2200" dirty="0" smtClean="0">
                <a:solidFill>
                  <a:prstClr val="black"/>
                </a:solidFill>
              </a:rPr>
              <a:t>Manila (Quezon Ave) BRT</a:t>
            </a:r>
          </a:p>
          <a:p>
            <a:pPr marL="465138" lvl="0" indent="-7938">
              <a:spcBef>
                <a:spcPts val="0"/>
              </a:spcBef>
            </a:pPr>
            <a:r>
              <a:rPr lang="en-US" sz="2300" dirty="0" smtClean="0">
                <a:solidFill>
                  <a:prstClr val="black"/>
                </a:solidFill>
                <a:ea typeface="+mn-ea"/>
                <a:cs typeface="+mn-cs"/>
              </a:rPr>
              <a:t>Ferry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465138" indent="-7938"/>
            <a:endParaRPr lang="en-US" sz="2300" dirty="0" smtClean="0">
              <a:solidFill>
                <a:prstClr val="black"/>
              </a:solidFill>
            </a:endParaRPr>
          </a:p>
          <a:p>
            <a:pPr marL="465138" indent="-7938"/>
            <a:endParaRPr lang="en-US" sz="2300" dirty="0" smtClean="0">
              <a:solidFill>
                <a:prstClr val="black"/>
              </a:solidFill>
            </a:endParaRPr>
          </a:p>
          <a:p>
            <a:pPr marL="465138" indent="-7938"/>
            <a:endParaRPr lang="en-US" sz="2300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6136" y="1494038"/>
            <a:ext cx="275759" cy="1422384"/>
            <a:chOff x="406136" y="1875038"/>
            <a:chExt cx="275759" cy="142238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27898" y="2230634"/>
              <a:ext cx="246743" cy="0"/>
            </a:xfrm>
            <a:prstGeom prst="line">
              <a:avLst/>
            </a:prstGeom>
            <a:ln w="76200">
              <a:solidFill>
                <a:srgbClr val="D000A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406136" y="1875038"/>
              <a:ext cx="275759" cy="1422384"/>
              <a:chOff x="406136" y="1875038"/>
              <a:chExt cx="275759" cy="142238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435152" y="1875038"/>
                <a:ext cx="246743" cy="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20644" y="2586230"/>
                <a:ext cx="246743" cy="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13390" y="2941826"/>
                <a:ext cx="246743" cy="0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06136" y="3297422"/>
                <a:ext cx="246743" cy="0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8" t="4065" r="46532" b="6470"/>
          <a:stretch/>
        </p:blipFill>
        <p:spPr bwMode="auto">
          <a:xfrm>
            <a:off x="4191000" y="0"/>
            <a:ext cx="4953000" cy="695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413389" y="5029200"/>
            <a:ext cx="246743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5454" y="4328160"/>
            <a:ext cx="246743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6135" y="3276600"/>
            <a:ext cx="246743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8200" y="4648200"/>
            <a:ext cx="246743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06500" y="2191494"/>
            <a:ext cx="487634" cy="33855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bus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646324" y="1764268"/>
            <a:ext cx="682816" cy="33855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MRT7</a:t>
            </a:r>
            <a:endParaRPr lang="en-US" sz="1600" b="1" dirty="0"/>
          </a:p>
        </p:txBody>
      </p:sp>
      <p:pic>
        <p:nvPicPr>
          <p:cNvPr id="30" name="Picture 4" descr="C:\Users\ASUS\Dropbox\Other Blah\presentations\pictures\train-sign-vector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160" y="4912188"/>
            <a:ext cx="259080" cy="38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ASUS\Dropbox\Other Blah\presentations\pictures\train-sign-vector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20" y="5020224"/>
            <a:ext cx="259080" cy="38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SUS\Dropbox\Other Blah\presentations\pictures\train-sign-vector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46824"/>
            <a:ext cx="259080" cy="38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SUS\Dropbox\Other Blah\presentations\pictures\train-sign-vector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8" y="3419748"/>
            <a:ext cx="259080" cy="38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49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362200"/>
            <a:ext cx="9144000" cy="1470025"/>
          </a:xfrm>
        </p:spPr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610600" y="152399"/>
            <a:ext cx="0" cy="57150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8534400" y="304800"/>
            <a:ext cx="0" cy="5715000"/>
          </a:xfrm>
          <a:prstGeom prst="line">
            <a:avLst/>
          </a:prstGeom>
          <a:ln w="38100">
            <a:solidFill>
              <a:srgbClr val="1111B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ASUS\Dropbox\z\Personal\DOTC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990600" cy="100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3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319</Words>
  <Application>Microsoft Macintosh PowerPoint</Application>
  <PresentationFormat>On-screen Show (4:3)</PresentationFormat>
  <Paragraphs>88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2_Office Theme</vt:lpstr>
      <vt:lpstr>3_Office Theme</vt:lpstr>
      <vt:lpstr>Mobility Initiatives in Metro Manila Department of Transportation and Communications</vt:lpstr>
      <vt:lpstr>Line 1 Cavite Extension</vt:lpstr>
      <vt:lpstr>Line 2 East Extension</vt:lpstr>
      <vt:lpstr>North-South Commuter Rail</vt:lpstr>
      <vt:lpstr>Mass Transit System</vt:lpstr>
      <vt:lpstr>Common Station, BRT</vt:lpstr>
      <vt:lpstr>Initiatives for NCR</vt:lpstr>
      <vt:lpstr>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Mariano</dc:creator>
  <cp:lastModifiedBy>Pat</cp:lastModifiedBy>
  <cp:revision>65</cp:revision>
  <cp:lastPrinted>2013-10-24T03:56:25Z</cp:lastPrinted>
  <dcterms:created xsi:type="dcterms:W3CDTF">2013-09-06T02:09:27Z</dcterms:created>
  <dcterms:modified xsi:type="dcterms:W3CDTF">2014-03-12T05:42:14Z</dcterms:modified>
  <cp:contentStatus/>
</cp:coreProperties>
</file>